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6" r:id="rId9"/>
    <p:sldId id="267" r:id="rId10"/>
    <p:sldId id="264"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1408"/>
  </p:normalViewPr>
  <p:slideViewPr>
    <p:cSldViewPr snapToGrid="0" showGuides="1">
      <p:cViewPr varScale="1">
        <p:scale>
          <a:sx n="95" d="100"/>
          <a:sy n="95" d="100"/>
        </p:scale>
        <p:origin x="1120"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9BE57-8172-524C-A0AC-577BD49352E0}" type="datetimeFigureOut">
              <a:rPr kumimoji="1" lang="ja-JP" altLang="en-US" smtClean="0"/>
              <a:t>2024/7/5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3EB5CD-AAE1-B54D-A4C6-E7CAF92A55B3}" type="slidenum">
              <a:rPr kumimoji="1" lang="ja-JP" altLang="en-US" smtClean="0"/>
              <a:t>‹#›</a:t>
            </a:fld>
            <a:endParaRPr kumimoji="1" lang="ja-JP" altLang="en-US"/>
          </a:p>
        </p:txBody>
      </p:sp>
    </p:spTree>
    <p:extLst>
      <p:ext uri="{BB962C8B-B14F-4D97-AF65-F5344CB8AC3E}">
        <p14:creationId xmlns:p14="http://schemas.microsoft.com/office/powerpoint/2010/main" val="3234997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日本の社会課題を「</a:t>
            </a:r>
            <a:r>
              <a:rPr kumimoji="1" lang="en-US" altLang="ja-JP" dirty="0"/>
              <a:t>20</a:t>
            </a:r>
            <a:r>
              <a:rPr kumimoji="1" lang="ja-JP" altLang="en-US"/>
              <a:t>年先取り」する五島市に移住者が増え続けるワケ　</a:t>
            </a:r>
            <a:r>
              <a:rPr kumimoji="1" lang="en-US" altLang="ja-JP" dirty="0"/>
              <a:t>https://</a:t>
            </a:r>
            <a:r>
              <a:rPr kumimoji="1" lang="en-US" altLang="ja-JP" dirty="0" err="1"/>
              <a:t>japan.cnet.com</a:t>
            </a:r>
            <a:r>
              <a:rPr kumimoji="1" lang="en-US" altLang="ja-JP" dirty="0"/>
              <a:t>/article/35191677/</a:t>
            </a:r>
          </a:p>
          <a:p>
            <a:endParaRPr kumimoji="1" lang="en-US" altLang="ja-JP" dirty="0"/>
          </a:p>
          <a:p>
            <a:r>
              <a:rPr kumimoji="1" lang="ja-JP" altLang="en-US"/>
              <a:t>ＩＣＴを利用した漁業技術開発事業のうちスマート沿岸漁業推進事業　</a:t>
            </a:r>
            <a:r>
              <a:rPr kumimoji="1" lang="en-US" altLang="ja-JP" dirty="0"/>
              <a:t>https://</a:t>
            </a:r>
            <a:r>
              <a:rPr kumimoji="1" lang="en-US" altLang="ja-JP" dirty="0" err="1"/>
              <a:t>www.jfa.maff.go.jp</a:t>
            </a:r>
            <a:r>
              <a:rPr kumimoji="1" lang="en-US" altLang="ja-JP" dirty="0"/>
              <a:t>/j/</a:t>
            </a:r>
            <a:r>
              <a:rPr kumimoji="1" lang="en-US" altLang="ja-JP" dirty="0" err="1"/>
              <a:t>kenkyu</a:t>
            </a:r>
            <a:r>
              <a:rPr kumimoji="1" lang="en-US" altLang="ja-JP" dirty="0"/>
              <a:t>/pdf/attach/pdf/130515gizyutsukaihatsu_a-32.pdf</a:t>
            </a:r>
          </a:p>
          <a:p>
            <a:endParaRPr kumimoji="1" lang="en-US" altLang="ja-JP" dirty="0"/>
          </a:p>
          <a:p>
            <a:r>
              <a:rPr kumimoji="1" lang="ja-JP" altLang="en-US"/>
              <a:t>訪日外国人旅行者の意向調査からみえるコロナ後の九州インバウンド観光戦略</a:t>
            </a:r>
            <a:r>
              <a:rPr kumimoji="1" lang="en-US" altLang="ja-JP" dirty="0"/>
              <a:t>②</a:t>
            </a:r>
            <a:r>
              <a:rPr kumimoji="1" lang="ja-JP" altLang="en-US"/>
              <a:t>　</a:t>
            </a:r>
            <a:r>
              <a:rPr kumimoji="1" lang="en-US" altLang="ja-JP" dirty="0"/>
              <a:t>https://</a:t>
            </a:r>
            <a:r>
              <a:rPr kumimoji="1" lang="en-US" altLang="ja-JP" dirty="0" err="1"/>
              <a:t>www.dbj.jp</a:t>
            </a:r>
            <a:r>
              <a:rPr kumimoji="1" lang="en-US" altLang="ja-JP" dirty="0"/>
              <a:t>/topics/investigate/2022/html/20220824_203980.html</a:t>
            </a:r>
            <a:endParaRPr kumimoji="1" lang="ja-JP" altLang="en-US"/>
          </a:p>
        </p:txBody>
      </p:sp>
      <p:sp>
        <p:nvSpPr>
          <p:cNvPr id="4" name="スライド番号プレースホルダー 3"/>
          <p:cNvSpPr>
            <a:spLocks noGrp="1"/>
          </p:cNvSpPr>
          <p:nvPr>
            <p:ph type="sldNum" sz="quarter" idx="5"/>
          </p:nvPr>
        </p:nvSpPr>
        <p:spPr/>
        <p:txBody>
          <a:bodyPr/>
          <a:lstStyle/>
          <a:p>
            <a:fld id="{AE3EB5CD-AAE1-B54D-A4C6-E7CAF92A55B3}" type="slidenum">
              <a:rPr kumimoji="1" lang="ja-JP" altLang="en-US" smtClean="0"/>
              <a:t>3</a:t>
            </a:fld>
            <a:endParaRPr kumimoji="1" lang="ja-JP" altLang="en-US"/>
          </a:p>
        </p:txBody>
      </p:sp>
    </p:spTree>
    <p:extLst>
      <p:ext uri="{BB962C8B-B14F-4D97-AF65-F5344CB8AC3E}">
        <p14:creationId xmlns:p14="http://schemas.microsoft.com/office/powerpoint/2010/main" val="1117594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E3EB5CD-AAE1-B54D-A4C6-E7CAF92A55B3}" type="slidenum">
              <a:rPr kumimoji="1" lang="ja-JP" altLang="en-US" smtClean="0"/>
              <a:t>4</a:t>
            </a:fld>
            <a:endParaRPr kumimoji="1" lang="ja-JP" altLang="en-US"/>
          </a:p>
        </p:txBody>
      </p:sp>
    </p:spTree>
    <p:extLst>
      <p:ext uri="{BB962C8B-B14F-4D97-AF65-F5344CB8AC3E}">
        <p14:creationId xmlns:p14="http://schemas.microsoft.com/office/powerpoint/2010/main" val="2162173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57933B-397B-E968-3D98-8E981AD4FFB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BACE7D1-4575-0611-BB6F-6F2F4A86A5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79A3E56-1EDC-B308-C9FD-4E3A5DCFBFDE}"/>
              </a:ext>
            </a:extLst>
          </p:cNvPr>
          <p:cNvSpPr>
            <a:spLocks noGrp="1"/>
          </p:cNvSpPr>
          <p:nvPr>
            <p:ph type="dt" sz="half" idx="10"/>
          </p:nvPr>
        </p:nvSpPr>
        <p:spPr/>
        <p:txBody>
          <a:bodyPr/>
          <a:lstStyle/>
          <a:p>
            <a:fld id="{5345DF7B-7110-A14A-9063-6C205D1D8D64}" type="datetime1">
              <a:rPr kumimoji="1" lang="ja-JP" altLang="en-US" smtClean="0"/>
              <a:t>2024/7/5</a:t>
            </a:fld>
            <a:endParaRPr kumimoji="1" lang="ja-JP" altLang="en-US"/>
          </a:p>
        </p:txBody>
      </p:sp>
      <p:sp>
        <p:nvSpPr>
          <p:cNvPr id="5" name="フッター プレースホルダー 4">
            <a:extLst>
              <a:ext uri="{FF2B5EF4-FFF2-40B4-BE49-F238E27FC236}">
                <a16:creationId xmlns:a16="http://schemas.microsoft.com/office/drawing/2014/main" id="{1121B420-BA8B-0B50-4979-DA358CECF43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B15B64-4876-2F60-327C-65E4F715BAD2}"/>
              </a:ext>
            </a:extLst>
          </p:cNvPr>
          <p:cNvSpPr>
            <a:spLocks noGrp="1"/>
          </p:cNvSpPr>
          <p:nvPr>
            <p:ph type="sldNum" sz="quarter" idx="12"/>
          </p:nvPr>
        </p:nvSpPr>
        <p:spPr/>
        <p:txBody>
          <a:bodyPr/>
          <a:lstStyle/>
          <a:p>
            <a:fld id="{C40B5E85-7B9D-0548-98D1-1C321D30CC7E}" type="slidenum">
              <a:rPr kumimoji="1" lang="ja-JP" altLang="en-US" smtClean="0"/>
              <a:t>‹#›</a:t>
            </a:fld>
            <a:endParaRPr kumimoji="1" lang="ja-JP" altLang="en-US"/>
          </a:p>
        </p:txBody>
      </p:sp>
    </p:spTree>
    <p:extLst>
      <p:ext uri="{BB962C8B-B14F-4D97-AF65-F5344CB8AC3E}">
        <p14:creationId xmlns:p14="http://schemas.microsoft.com/office/powerpoint/2010/main" val="3389201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8CBA49-06BC-9286-851F-21487BB139D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6521B49-808C-FC9E-FC6C-A663CE896CD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BDFF3D2-32C4-AE61-8AD7-AE8436CB5632}"/>
              </a:ext>
            </a:extLst>
          </p:cNvPr>
          <p:cNvSpPr>
            <a:spLocks noGrp="1"/>
          </p:cNvSpPr>
          <p:nvPr>
            <p:ph type="dt" sz="half" idx="10"/>
          </p:nvPr>
        </p:nvSpPr>
        <p:spPr/>
        <p:txBody>
          <a:bodyPr/>
          <a:lstStyle/>
          <a:p>
            <a:fld id="{8E840FAB-8D3C-2D43-A3B2-DA5B006F8634}" type="datetime1">
              <a:rPr kumimoji="1" lang="ja-JP" altLang="en-US" smtClean="0"/>
              <a:t>2024/7/5</a:t>
            </a:fld>
            <a:endParaRPr kumimoji="1" lang="ja-JP" altLang="en-US"/>
          </a:p>
        </p:txBody>
      </p:sp>
      <p:sp>
        <p:nvSpPr>
          <p:cNvPr id="5" name="フッター プレースホルダー 4">
            <a:extLst>
              <a:ext uri="{FF2B5EF4-FFF2-40B4-BE49-F238E27FC236}">
                <a16:creationId xmlns:a16="http://schemas.microsoft.com/office/drawing/2014/main" id="{284A165F-FC45-4998-DA22-EA63ED0E1C6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E7949AA-57C0-64BF-CD38-E99145DCDA26}"/>
              </a:ext>
            </a:extLst>
          </p:cNvPr>
          <p:cNvSpPr>
            <a:spLocks noGrp="1"/>
          </p:cNvSpPr>
          <p:nvPr>
            <p:ph type="sldNum" sz="quarter" idx="12"/>
          </p:nvPr>
        </p:nvSpPr>
        <p:spPr/>
        <p:txBody>
          <a:bodyPr/>
          <a:lstStyle/>
          <a:p>
            <a:fld id="{C40B5E85-7B9D-0548-98D1-1C321D30CC7E}" type="slidenum">
              <a:rPr kumimoji="1" lang="ja-JP" altLang="en-US" smtClean="0"/>
              <a:t>‹#›</a:t>
            </a:fld>
            <a:endParaRPr kumimoji="1" lang="ja-JP" altLang="en-US"/>
          </a:p>
        </p:txBody>
      </p:sp>
    </p:spTree>
    <p:extLst>
      <p:ext uri="{BB962C8B-B14F-4D97-AF65-F5344CB8AC3E}">
        <p14:creationId xmlns:p14="http://schemas.microsoft.com/office/powerpoint/2010/main" val="412736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E16D67D-DB31-572D-9837-DDEC1373DD8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907E9F4-D5C5-8ED1-A7F9-8F314D62268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64E3629-28F6-0783-2791-2AFDEDA4D056}"/>
              </a:ext>
            </a:extLst>
          </p:cNvPr>
          <p:cNvSpPr>
            <a:spLocks noGrp="1"/>
          </p:cNvSpPr>
          <p:nvPr>
            <p:ph type="dt" sz="half" idx="10"/>
          </p:nvPr>
        </p:nvSpPr>
        <p:spPr/>
        <p:txBody>
          <a:bodyPr/>
          <a:lstStyle/>
          <a:p>
            <a:fld id="{50993E2C-0659-4145-9B4A-79FDAFBA5561}" type="datetime1">
              <a:rPr kumimoji="1" lang="ja-JP" altLang="en-US" smtClean="0"/>
              <a:t>2024/7/5</a:t>
            </a:fld>
            <a:endParaRPr kumimoji="1" lang="ja-JP" altLang="en-US"/>
          </a:p>
        </p:txBody>
      </p:sp>
      <p:sp>
        <p:nvSpPr>
          <p:cNvPr id="5" name="フッター プレースホルダー 4">
            <a:extLst>
              <a:ext uri="{FF2B5EF4-FFF2-40B4-BE49-F238E27FC236}">
                <a16:creationId xmlns:a16="http://schemas.microsoft.com/office/drawing/2014/main" id="{F3D4802E-8E95-CCDF-E421-F646906C540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477863D-9A34-A4B0-B911-AA2F564EEE47}"/>
              </a:ext>
            </a:extLst>
          </p:cNvPr>
          <p:cNvSpPr>
            <a:spLocks noGrp="1"/>
          </p:cNvSpPr>
          <p:nvPr>
            <p:ph type="sldNum" sz="quarter" idx="12"/>
          </p:nvPr>
        </p:nvSpPr>
        <p:spPr/>
        <p:txBody>
          <a:bodyPr/>
          <a:lstStyle/>
          <a:p>
            <a:fld id="{C40B5E85-7B9D-0548-98D1-1C321D30CC7E}" type="slidenum">
              <a:rPr kumimoji="1" lang="ja-JP" altLang="en-US" smtClean="0"/>
              <a:t>‹#›</a:t>
            </a:fld>
            <a:endParaRPr kumimoji="1" lang="ja-JP" altLang="en-US"/>
          </a:p>
        </p:txBody>
      </p:sp>
    </p:spTree>
    <p:extLst>
      <p:ext uri="{BB962C8B-B14F-4D97-AF65-F5344CB8AC3E}">
        <p14:creationId xmlns:p14="http://schemas.microsoft.com/office/powerpoint/2010/main" val="1845901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FA100B-F8B5-F2DB-E4D2-9673105D808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1149D41-BD4A-0E2A-ECB5-8A8C56512BE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3469008-E403-80D9-8D0E-6AE00792A084}"/>
              </a:ext>
            </a:extLst>
          </p:cNvPr>
          <p:cNvSpPr>
            <a:spLocks noGrp="1"/>
          </p:cNvSpPr>
          <p:nvPr>
            <p:ph type="dt" sz="half" idx="10"/>
          </p:nvPr>
        </p:nvSpPr>
        <p:spPr/>
        <p:txBody>
          <a:bodyPr/>
          <a:lstStyle/>
          <a:p>
            <a:fld id="{DB3B8EB8-2411-1B40-A3BE-4E6C4662B656}" type="datetime1">
              <a:rPr kumimoji="1" lang="ja-JP" altLang="en-US" smtClean="0"/>
              <a:t>2024/7/5</a:t>
            </a:fld>
            <a:endParaRPr kumimoji="1" lang="ja-JP" altLang="en-US"/>
          </a:p>
        </p:txBody>
      </p:sp>
      <p:sp>
        <p:nvSpPr>
          <p:cNvPr id="5" name="フッター プレースホルダー 4">
            <a:extLst>
              <a:ext uri="{FF2B5EF4-FFF2-40B4-BE49-F238E27FC236}">
                <a16:creationId xmlns:a16="http://schemas.microsoft.com/office/drawing/2014/main" id="{DD295B2E-CDA9-878B-2F95-A43B0ACC47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1FA7EBC-6FB6-9D58-4266-294AEEB78991}"/>
              </a:ext>
            </a:extLst>
          </p:cNvPr>
          <p:cNvSpPr>
            <a:spLocks noGrp="1"/>
          </p:cNvSpPr>
          <p:nvPr>
            <p:ph type="sldNum" sz="quarter" idx="12"/>
          </p:nvPr>
        </p:nvSpPr>
        <p:spPr/>
        <p:txBody>
          <a:bodyPr/>
          <a:lstStyle/>
          <a:p>
            <a:fld id="{C40B5E85-7B9D-0548-98D1-1C321D30CC7E}" type="slidenum">
              <a:rPr kumimoji="1" lang="ja-JP" altLang="en-US" smtClean="0"/>
              <a:t>‹#›</a:t>
            </a:fld>
            <a:endParaRPr kumimoji="1" lang="ja-JP" altLang="en-US"/>
          </a:p>
        </p:txBody>
      </p:sp>
    </p:spTree>
    <p:extLst>
      <p:ext uri="{BB962C8B-B14F-4D97-AF65-F5344CB8AC3E}">
        <p14:creationId xmlns:p14="http://schemas.microsoft.com/office/powerpoint/2010/main" val="1974216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78F196-14A3-A7B6-1595-93E15D96026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C7BCF28-2F8F-DCEA-D4B0-627C8284345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CB12223-71E4-17A1-D3F1-33DE298D948C}"/>
              </a:ext>
            </a:extLst>
          </p:cNvPr>
          <p:cNvSpPr>
            <a:spLocks noGrp="1"/>
          </p:cNvSpPr>
          <p:nvPr>
            <p:ph type="dt" sz="half" idx="10"/>
          </p:nvPr>
        </p:nvSpPr>
        <p:spPr/>
        <p:txBody>
          <a:bodyPr/>
          <a:lstStyle/>
          <a:p>
            <a:fld id="{FACF9768-0371-014C-A041-841A84410A37}" type="datetime1">
              <a:rPr kumimoji="1" lang="ja-JP" altLang="en-US" smtClean="0"/>
              <a:t>2024/7/5</a:t>
            </a:fld>
            <a:endParaRPr kumimoji="1" lang="ja-JP" altLang="en-US"/>
          </a:p>
        </p:txBody>
      </p:sp>
      <p:sp>
        <p:nvSpPr>
          <p:cNvPr id="5" name="フッター プレースホルダー 4">
            <a:extLst>
              <a:ext uri="{FF2B5EF4-FFF2-40B4-BE49-F238E27FC236}">
                <a16:creationId xmlns:a16="http://schemas.microsoft.com/office/drawing/2014/main" id="{8AD620DF-5563-BC5A-24E0-DA293203A6B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E5F7CCC-1E08-5C16-E56B-D17C9A14940F}"/>
              </a:ext>
            </a:extLst>
          </p:cNvPr>
          <p:cNvSpPr>
            <a:spLocks noGrp="1"/>
          </p:cNvSpPr>
          <p:nvPr>
            <p:ph type="sldNum" sz="quarter" idx="12"/>
          </p:nvPr>
        </p:nvSpPr>
        <p:spPr/>
        <p:txBody>
          <a:bodyPr/>
          <a:lstStyle/>
          <a:p>
            <a:fld id="{C40B5E85-7B9D-0548-98D1-1C321D30CC7E}" type="slidenum">
              <a:rPr kumimoji="1" lang="ja-JP" altLang="en-US" smtClean="0"/>
              <a:t>‹#›</a:t>
            </a:fld>
            <a:endParaRPr kumimoji="1" lang="ja-JP" altLang="en-US"/>
          </a:p>
        </p:txBody>
      </p:sp>
    </p:spTree>
    <p:extLst>
      <p:ext uri="{BB962C8B-B14F-4D97-AF65-F5344CB8AC3E}">
        <p14:creationId xmlns:p14="http://schemas.microsoft.com/office/powerpoint/2010/main" val="3354941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EFD5AA-27CF-374C-C47A-4CE8B2C4139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0971EE2-8A02-5378-2D48-FA39E77BDA9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EA9BEC3-7654-44CF-8C9D-FC2018D0117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ECA886F-0610-B830-2F67-4D213208C959}"/>
              </a:ext>
            </a:extLst>
          </p:cNvPr>
          <p:cNvSpPr>
            <a:spLocks noGrp="1"/>
          </p:cNvSpPr>
          <p:nvPr>
            <p:ph type="dt" sz="half" idx="10"/>
          </p:nvPr>
        </p:nvSpPr>
        <p:spPr/>
        <p:txBody>
          <a:bodyPr/>
          <a:lstStyle/>
          <a:p>
            <a:fld id="{977909A2-2733-E24E-871D-DFF2BB4F5DC2}" type="datetime1">
              <a:rPr kumimoji="1" lang="ja-JP" altLang="en-US" smtClean="0"/>
              <a:t>2024/7/5</a:t>
            </a:fld>
            <a:endParaRPr kumimoji="1" lang="ja-JP" altLang="en-US"/>
          </a:p>
        </p:txBody>
      </p:sp>
      <p:sp>
        <p:nvSpPr>
          <p:cNvPr id="6" name="フッター プレースホルダー 5">
            <a:extLst>
              <a:ext uri="{FF2B5EF4-FFF2-40B4-BE49-F238E27FC236}">
                <a16:creationId xmlns:a16="http://schemas.microsoft.com/office/drawing/2014/main" id="{B8094791-91ED-E7A3-D67E-C0305F6FABB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DF389ED-1B78-FE09-ACF1-231543818222}"/>
              </a:ext>
            </a:extLst>
          </p:cNvPr>
          <p:cNvSpPr>
            <a:spLocks noGrp="1"/>
          </p:cNvSpPr>
          <p:nvPr>
            <p:ph type="sldNum" sz="quarter" idx="12"/>
          </p:nvPr>
        </p:nvSpPr>
        <p:spPr/>
        <p:txBody>
          <a:bodyPr/>
          <a:lstStyle/>
          <a:p>
            <a:fld id="{C40B5E85-7B9D-0548-98D1-1C321D30CC7E}" type="slidenum">
              <a:rPr kumimoji="1" lang="ja-JP" altLang="en-US" smtClean="0"/>
              <a:t>‹#›</a:t>
            </a:fld>
            <a:endParaRPr kumimoji="1" lang="ja-JP" altLang="en-US"/>
          </a:p>
        </p:txBody>
      </p:sp>
    </p:spTree>
    <p:extLst>
      <p:ext uri="{BB962C8B-B14F-4D97-AF65-F5344CB8AC3E}">
        <p14:creationId xmlns:p14="http://schemas.microsoft.com/office/powerpoint/2010/main" val="750699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163B74-A0D2-103F-4757-E0F135CDD36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F5707D-79F9-DCBF-F0D6-F2CDD78270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673B1E3-CFA7-C363-2BA9-FAEE21567A8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8E064E6-53FF-6680-1818-5CF4FE621D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1791F21-0353-7793-9758-E52C11B810F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FFCCC96-9176-D817-C819-E1E6975A4C57}"/>
              </a:ext>
            </a:extLst>
          </p:cNvPr>
          <p:cNvSpPr>
            <a:spLocks noGrp="1"/>
          </p:cNvSpPr>
          <p:nvPr>
            <p:ph type="dt" sz="half" idx="10"/>
          </p:nvPr>
        </p:nvSpPr>
        <p:spPr/>
        <p:txBody>
          <a:bodyPr/>
          <a:lstStyle/>
          <a:p>
            <a:fld id="{D0467557-C547-7845-BC72-9B391B1F9CA7}" type="datetime1">
              <a:rPr kumimoji="1" lang="ja-JP" altLang="en-US" smtClean="0"/>
              <a:t>2024/7/5</a:t>
            </a:fld>
            <a:endParaRPr kumimoji="1" lang="ja-JP" altLang="en-US"/>
          </a:p>
        </p:txBody>
      </p:sp>
      <p:sp>
        <p:nvSpPr>
          <p:cNvPr id="8" name="フッター プレースホルダー 7">
            <a:extLst>
              <a:ext uri="{FF2B5EF4-FFF2-40B4-BE49-F238E27FC236}">
                <a16:creationId xmlns:a16="http://schemas.microsoft.com/office/drawing/2014/main" id="{99B3BFF8-FBE4-C0A3-523D-8A36709083A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01DC63A-362E-56ED-5414-EDA285307261}"/>
              </a:ext>
            </a:extLst>
          </p:cNvPr>
          <p:cNvSpPr>
            <a:spLocks noGrp="1"/>
          </p:cNvSpPr>
          <p:nvPr>
            <p:ph type="sldNum" sz="quarter" idx="12"/>
          </p:nvPr>
        </p:nvSpPr>
        <p:spPr/>
        <p:txBody>
          <a:bodyPr/>
          <a:lstStyle/>
          <a:p>
            <a:fld id="{C40B5E85-7B9D-0548-98D1-1C321D30CC7E}" type="slidenum">
              <a:rPr kumimoji="1" lang="ja-JP" altLang="en-US" smtClean="0"/>
              <a:t>‹#›</a:t>
            </a:fld>
            <a:endParaRPr kumimoji="1" lang="ja-JP" altLang="en-US"/>
          </a:p>
        </p:txBody>
      </p:sp>
    </p:spTree>
    <p:extLst>
      <p:ext uri="{BB962C8B-B14F-4D97-AF65-F5344CB8AC3E}">
        <p14:creationId xmlns:p14="http://schemas.microsoft.com/office/powerpoint/2010/main" val="279798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63688B-6438-9990-687B-2EA0008AA0B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A3D766A-7D49-957F-D236-C64E8E34DB60}"/>
              </a:ext>
            </a:extLst>
          </p:cNvPr>
          <p:cNvSpPr>
            <a:spLocks noGrp="1"/>
          </p:cNvSpPr>
          <p:nvPr>
            <p:ph type="dt" sz="half" idx="10"/>
          </p:nvPr>
        </p:nvSpPr>
        <p:spPr/>
        <p:txBody>
          <a:bodyPr/>
          <a:lstStyle/>
          <a:p>
            <a:fld id="{8DC40ABA-FE74-DE47-8278-654B7357AAEC}" type="datetime1">
              <a:rPr kumimoji="1" lang="ja-JP" altLang="en-US" smtClean="0"/>
              <a:t>2024/7/5</a:t>
            </a:fld>
            <a:endParaRPr kumimoji="1" lang="ja-JP" altLang="en-US"/>
          </a:p>
        </p:txBody>
      </p:sp>
      <p:sp>
        <p:nvSpPr>
          <p:cNvPr id="4" name="フッター プレースホルダー 3">
            <a:extLst>
              <a:ext uri="{FF2B5EF4-FFF2-40B4-BE49-F238E27FC236}">
                <a16:creationId xmlns:a16="http://schemas.microsoft.com/office/drawing/2014/main" id="{A3D0A332-3C44-836F-FA15-746B2C87208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3B1E406-C750-CA2E-5875-0C86612749A4}"/>
              </a:ext>
            </a:extLst>
          </p:cNvPr>
          <p:cNvSpPr>
            <a:spLocks noGrp="1"/>
          </p:cNvSpPr>
          <p:nvPr>
            <p:ph type="sldNum" sz="quarter" idx="12"/>
          </p:nvPr>
        </p:nvSpPr>
        <p:spPr/>
        <p:txBody>
          <a:bodyPr/>
          <a:lstStyle/>
          <a:p>
            <a:fld id="{C40B5E85-7B9D-0548-98D1-1C321D30CC7E}" type="slidenum">
              <a:rPr kumimoji="1" lang="ja-JP" altLang="en-US" smtClean="0"/>
              <a:t>‹#›</a:t>
            </a:fld>
            <a:endParaRPr kumimoji="1" lang="ja-JP" altLang="en-US"/>
          </a:p>
        </p:txBody>
      </p:sp>
    </p:spTree>
    <p:extLst>
      <p:ext uri="{BB962C8B-B14F-4D97-AF65-F5344CB8AC3E}">
        <p14:creationId xmlns:p14="http://schemas.microsoft.com/office/powerpoint/2010/main" val="1560198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FC6821E-15EB-12A6-4905-063C1D776E4C}"/>
              </a:ext>
            </a:extLst>
          </p:cNvPr>
          <p:cNvSpPr>
            <a:spLocks noGrp="1"/>
          </p:cNvSpPr>
          <p:nvPr>
            <p:ph type="dt" sz="half" idx="10"/>
          </p:nvPr>
        </p:nvSpPr>
        <p:spPr/>
        <p:txBody>
          <a:bodyPr/>
          <a:lstStyle/>
          <a:p>
            <a:fld id="{066BBDEE-3B66-B849-9A8E-0EBE44ED8E9D}" type="datetime1">
              <a:rPr kumimoji="1" lang="ja-JP" altLang="en-US" smtClean="0"/>
              <a:t>2024/7/5</a:t>
            </a:fld>
            <a:endParaRPr kumimoji="1" lang="ja-JP" altLang="en-US"/>
          </a:p>
        </p:txBody>
      </p:sp>
      <p:sp>
        <p:nvSpPr>
          <p:cNvPr id="3" name="フッター プレースホルダー 2">
            <a:extLst>
              <a:ext uri="{FF2B5EF4-FFF2-40B4-BE49-F238E27FC236}">
                <a16:creationId xmlns:a16="http://schemas.microsoft.com/office/drawing/2014/main" id="{C5054106-3502-54D4-280D-108736AEA95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A8200A3-6CB6-738B-854B-39E16A02A064}"/>
              </a:ext>
            </a:extLst>
          </p:cNvPr>
          <p:cNvSpPr>
            <a:spLocks noGrp="1"/>
          </p:cNvSpPr>
          <p:nvPr>
            <p:ph type="sldNum" sz="quarter" idx="12"/>
          </p:nvPr>
        </p:nvSpPr>
        <p:spPr>
          <a:xfrm>
            <a:off x="9309490" y="6489082"/>
            <a:ext cx="2743200" cy="365125"/>
          </a:xfrm>
        </p:spPr>
        <p:txBody>
          <a:bodyPr/>
          <a:lstStyle/>
          <a:p>
            <a:fld id="{C40B5E85-7B9D-0548-98D1-1C321D30CC7E}" type="slidenum">
              <a:rPr kumimoji="1" lang="ja-JP" altLang="en-US" smtClean="0"/>
              <a:t>‹#›</a:t>
            </a:fld>
            <a:endParaRPr kumimoji="1" lang="ja-JP" altLang="en-US"/>
          </a:p>
        </p:txBody>
      </p:sp>
      <p:pic>
        <p:nvPicPr>
          <p:cNvPr id="5" name="グラフィックス 4">
            <a:extLst>
              <a:ext uri="{FF2B5EF4-FFF2-40B4-BE49-F238E27FC236}">
                <a16:creationId xmlns:a16="http://schemas.microsoft.com/office/drawing/2014/main" id="{7C5DE31A-40C7-3B33-0060-7CAAC74595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74014" y="195521"/>
            <a:ext cx="2778676" cy="244356"/>
          </a:xfrm>
          <a:prstGeom prst="rect">
            <a:avLst/>
          </a:prstGeom>
        </p:spPr>
      </p:pic>
    </p:spTree>
    <p:extLst>
      <p:ext uri="{BB962C8B-B14F-4D97-AF65-F5344CB8AC3E}">
        <p14:creationId xmlns:p14="http://schemas.microsoft.com/office/powerpoint/2010/main" val="3659012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40189A-FEC7-74DF-4697-2ADE6F69DE5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BD429AC-5DC8-7A07-EE73-8977285B8F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D4AE613-2420-083F-4D38-04851FB289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0A5988A-23D3-6B26-9B83-962C95150B78}"/>
              </a:ext>
            </a:extLst>
          </p:cNvPr>
          <p:cNvSpPr>
            <a:spLocks noGrp="1"/>
          </p:cNvSpPr>
          <p:nvPr>
            <p:ph type="dt" sz="half" idx="10"/>
          </p:nvPr>
        </p:nvSpPr>
        <p:spPr/>
        <p:txBody>
          <a:bodyPr/>
          <a:lstStyle/>
          <a:p>
            <a:fld id="{27104DB6-BC61-FB4F-A242-87C3CE21E3A2}" type="datetime1">
              <a:rPr kumimoji="1" lang="ja-JP" altLang="en-US" smtClean="0"/>
              <a:t>2024/7/5</a:t>
            </a:fld>
            <a:endParaRPr kumimoji="1" lang="ja-JP" altLang="en-US"/>
          </a:p>
        </p:txBody>
      </p:sp>
      <p:sp>
        <p:nvSpPr>
          <p:cNvPr id="6" name="フッター プレースホルダー 5">
            <a:extLst>
              <a:ext uri="{FF2B5EF4-FFF2-40B4-BE49-F238E27FC236}">
                <a16:creationId xmlns:a16="http://schemas.microsoft.com/office/drawing/2014/main" id="{AAA63EB9-E6E6-835C-E13F-355630B939F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E6C9E8B-0596-48B3-293D-FE0F60808EE8}"/>
              </a:ext>
            </a:extLst>
          </p:cNvPr>
          <p:cNvSpPr>
            <a:spLocks noGrp="1"/>
          </p:cNvSpPr>
          <p:nvPr>
            <p:ph type="sldNum" sz="quarter" idx="12"/>
          </p:nvPr>
        </p:nvSpPr>
        <p:spPr/>
        <p:txBody>
          <a:bodyPr/>
          <a:lstStyle/>
          <a:p>
            <a:fld id="{C40B5E85-7B9D-0548-98D1-1C321D30CC7E}" type="slidenum">
              <a:rPr kumimoji="1" lang="ja-JP" altLang="en-US" smtClean="0"/>
              <a:t>‹#›</a:t>
            </a:fld>
            <a:endParaRPr kumimoji="1" lang="ja-JP" altLang="en-US"/>
          </a:p>
        </p:txBody>
      </p:sp>
    </p:spTree>
    <p:extLst>
      <p:ext uri="{BB962C8B-B14F-4D97-AF65-F5344CB8AC3E}">
        <p14:creationId xmlns:p14="http://schemas.microsoft.com/office/powerpoint/2010/main" val="743859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616037-9392-1693-20C7-A3083E4F2B8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B6FAED7-75F5-7C39-04F0-33150A8F09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76C7355-3F89-B4C1-A9C9-B6B1C66B98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A12752E-FDAF-9687-8D02-0AE23E0AE76D}"/>
              </a:ext>
            </a:extLst>
          </p:cNvPr>
          <p:cNvSpPr>
            <a:spLocks noGrp="1"/>
          </p:cNvSpPr>
          <p:nvPr>
            <p:ph type="dt" sz="half" idx="10"/>
          </p:nvPr>
        </p:nvSpPr>
        <p:spPr/>
        <p:txBody>
          <a:bodyPr/>
          <a:lstStyle/>
          <a:p>
            <a:fld id="{2D50FC49-8ABB-3444-8DBC-6612E9E6F983}" type="datetime1">
              <a:rPr kumimoji="1" lang="ja-JP" altLang="en-US" smtClean="0"/>
              <a:t>2024/7/5</a:t>
            </a:fld>
            <a:endParaRPr kumimoji="1" lang="ja-JP" altLang="en-US"/>
          </a:p>
        </p:txBody>
      </p:sp>
      <p:sp>
        <p:nvSpPr>
          <p:cNvPr id="6" name="フッター プレースホルダー 5">
            <a:extLst>
              <a:ext uri="{FF2B5EF4-FFF2-40B4-BE49-F238E27FC236}">
                <a16:creationId xmlns:a16="http://schemas.microsoft.com/office/drawing/2014/main" id="{39595EC3-0F2F-2840-1829-007D9256D9F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7FCDBB9-602C-C1AD-9CCC-BDC7B13218ED}"/>
              </a:ext>
            </a:extLst>
          </p:cNvPr>
          <p:cNvSpPr>
            <a:spLocks noGrp="1"/>
          </p:cNvSpPr>
          <p:nvPr>
            <p:ph type="sldNum" sz="quarter" idx="12"/>
          </p:nvPr>
        </p:nvSpPr>
        <p:spPr/>
        <p:txBody>
          <a:bodyPr/>
          <a:lstStyle/>
          <a:p>
            <a:fld id="{C40B5E85-7B9D-0548-98D1-1C321D30CC7E}" type="slidenum">
              <a:rPr kumimoji="1" lang="ja-JP" altLang="en-US" smtClean="0"/>
              <a:t>‹#›</a:t>
            </a:fld>
            <a:endParaRPr kumimoji="1" lang="ja-JP" altLang="en-US"/>
          </a:p>
        </p:txBody>
      </p:sp>
    </p:spTree>
    <p:extLst>
      <p:ext uri="{BB962C8B-B14F-4D97-AF65-F5344CB8AC3E}">
        <p14:creationId xmlns:p14="http://schemas.microsoft.com/office/powerpoint/2010/main" val="3215589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1B6F256-863B-0DC5-04A3-64771C19A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666223C-838D-5801-0ACC-828514D91B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228C038-044C-891C-11EA-D7EDD36EE1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6D9293-45CC-3746-9A5D-EB2BC6E64E7D}" type="datetime1">
              <a:rPr kumimoji="1" lang="ja-JP" altLang="en-US" smtClean="0"/>
              <a:t>2024/7/5</a:t>
            </a:fld>
            <a:endParaRPr kumimoji="1" lang="ja-JP" altLang="en-US"/>
          </a:p>
        </p:txBody>
      </p:sp>
      <p:sp>
        <p:nvSpPr>
          <p:cNvPr id="5" name="フッター プレースホルダー 4">
            <a:extLst>
              <a:ext uri="{FF2B5EF4-FFF2-40B4-BE49-F238E27FC236}">
                <a16:creationId xmlns:a16="http://schemas.microsoft.com/office/drawing/2014/main" id="{08D811DF-0F15-CB53-082C-F220B12262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1789B77-1D1B-F16E-EB10-532B97B28E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40B5E85-7B9D-0548-98D1-1C321D30CC7E}" type="slidenum">
              <a:rPr kumimoji="1" lang="ja-JP" altLang="en-US" smtClean="0"/>
              <a:t>‹#›</a:t>
            </a:fld>
            <a:endParaRPr kumimoji="1" lang="ja-JP" altLang="en-US"/>
          </a:p>
        </p:txBody>
      </p:sp>
    </p:spTree>
    <p:extLst>
      <p:ext uri="{BB962C8B-B14F-4D97-AF65-F5344CB8AC3E}">
        <p14:creationId xmlns:p14="http://schemas.microsoft.com/office/powerpoint/2010/main" val="255266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kyushuboost.jp/entry/" TargetMode="External"/><Relationship Id="rId2" Type="http://schemas.openxmlformats.org/officeDocument/2006/relationships/hyperlink" Target="mailto:info@jellyware.jp" TargetMode="External"/><Relationship Id="rId1" Type="http://schemas.openxmlformats.org/officeDocument/2006/relationships/slideLayout" Target="../slideLayouts/slideLayout7.xml"/><Relationship Id="rId4" Type="http://schemas.openxmlformats.org/officeDocument/2006/relationships/hyperlink" Target="https://kyushuboost.j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mitouteki.jp/r5/"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5D6278B6-885B-CAED-3496-C4AB6446B08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63481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F88786C-DCC9-4EC9-FC0F-57E3CB30F7F6}"/>
              </a:ext>
            </a:extLst>
          </p:cNvPr>
          <p:cNvSpPr txBox="1"/>
          <p:nvPr/>
        </p:nvSpPr>
        <p:spPr>
          <a:xfrm>
            <a:off x="372766" y="202049"/>
            <a:ext cx="3185487" cy="369332"/>
          </a:xfrm>
          <a:prstGeom prst="rect">
            <a:avLst/>
          </a:prstGeom>
          <a:noFill/>
        </p:spPr>
        <p:txBody>
          <a:bodyPr wrap="none" rtlCol="0">
            <a:spAutoFit/>
          </a:bodyPr>
          <a:lstStyle/>
          <a:p>
            <a:r>
              <a:rPr kumimoji="1" lang="ja-JP" altLang="en-US" b="1"/>
              <a:t>本エントリーフォーマット</a:t>
            </a:r>
            <a:r>
              <a:rPr kumimoji="1" lang="en-US" altLang="ja-JP" b="1" dirty="0"/>
              <a:t>②</a:t>
            </a:r>
            <a:endParaRPr kumimoji="1" lang="ja-JP" altLang="en-US" b="1"/>
          </a:p>
        </p:txBody>
      </p:sp>
      <p:sp>
        <p:nvSpPr>
          <p:cNvPr id="5" name="正方形/長方形 4">
            <a:extLst>
              <a:ext uri="{FF2B5EF4-FFF2-40B4-BE49-F238E27FC236}">
                <a16:creationId xmlns:a16="http://schemas.microsoft.com/office/drawing/2014/main" id="{BE142627-3360-DC34-096D-3063BCFDCC20}"/>
              </a:ext>
            </a:extLst>
          </p:cNvPr>
          <p:cNvSpPr/>
          <p:nvPr/>
        </p:nvSpPr>
        <p:spPr>
          <a:xfrm>
            <a:off x="304186" y="156091"/>
            <a:ext cx="68580" cy="44577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ACFEE9A2-70A0-CA08-B732-52194A81A9D7}"/>
              </a:ext>
            </a:extLst>
          </p:cNvPr>
          <p:cNvSpPr/>
          <p:nvPr/>
        </p:nvSpPr>
        <p:spPr>
          <a:xfrm>
            <a:off x="436756" y="817417"/>
            <a:ext cx="2086069" cy="1887203"/>
          </a:xfrm>
          <a:prstGeom prst="rect">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t>ターゲット</a:t>
            </a:r>
          </a:p>
        </p:txBody>
      </p:sp>
      <p:sp>
        <p:nvSpPr>
          <p:cNvPr id="7" name="正方形/長方形 6">
            <a:extLst>
              <a:ext uri="{FF2B5EF4-FFF2-40B4-BE49-F238E27FC236}">
                <a16:creationId xmlns:a16="http://schemas.microsoft.com/office/drawing/2014/main" id="{806452F5-7831-9864-CDB5-E149444038FE}"/>
              </a:ext>
            </a:extLst>
          </p:cNvPr>
          <p:cNvSpPr/>
          <p:nvPr/>
        </p:nvSpPr>
        <p:spPr>
          <a:xfrm>
            <a:off x="2695047" y="817417"/>
            <a:ext cx="9060197" cy="1887203"/>
          </a:xfrm>
          <a:prstGeom prst="rect">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九州地域の農業従事者（特に高齢農家）</a:t>
            </a:r>
          </a:p>
          <a:p>
            <a:r>
              <a:rPr lang="ja-JP" altLang="en-US">
                <a:solidFill>
                  <a:schemeClr val="tx1"/>
                </a:solidFill>
              </a:rPr>
              <a:t>九州地域の新規就農希望者</a:t>
            </a:r>
          </a:p>
          <a:p>
            <a:r>
              <a:rPr lang="ja-JP" altLang="en-US">
                <a:solidFill>
                  <a:schemeClr val="tx1"/>
                </a:solidFill>
              </a:rPr>
              <a:t>都市部（福岡市、北九州市、熊本市など）の消費者</a:t>
            </a:r>
          </a:p>
          <a:p>
            <a:r>
              <a:rPr lang="ja-JP" altLang="en-US">
                <a:solidFill>
                  <a:schemeClr val="tx1"/>
                </a:solidFill>
              </a:rPr>
              <a:t>高品質な農産物を求める飲食店やホテル</a:t>
            </a:r>
            <a:endParaRPr kumimoji="1" lang="ja-JP" altLang="en-US">
              <a:solidFill>
                <a:schemeClr val="tx1"/>
              </a:solidFill>
            </a:endParaRPr>
          </a:p>
        </p:txBody>
      </p:sp>
      <p:sp>
        <p:nvSpPr>
          <p:cNvPr id="8" name="正方形/長方形 7">
            <a:extLst>
              <a:ext uri="{FF2B5EF4-FFF2-40B4-BE49-F238E27FC236}">
                <a16:creationId xmlns:a16="http://schemas.microsoft.com/office/drawing/2014/main" id="{81E8EA03-22C6-9E02-21C9-59D1A3598A3E}"/>
              </a:ext>
            </a:extLst>
          </p:cNvPr>
          <p:cNvSpPr/>
          <p:nvPr/>
        </p:nvSpPr>
        <p:spPr>
          <a:xfrm>
            <a:off x="436756" y="2793083"/>
            <a:ext cx="2086069" cy="1887203"/>
          </a:xfrm>
          <a:prstGeom prst="rect">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t>ターゲット</a:t>
            </a:r>
            <a:endParaRPr kumimoji="1" lang="en-US" altLang="ja-JP" b="1" dirty="0"/>
          </a:p>
          <a:p>
            <a:pPr algn="ctr"/>
            <a:r>
              <a:rPr lang="ja-JP" altLang="en-US" b="1"/>
              <a:t>の</a:t>
            </a:r>
            <a:endParaRPr lang="en-US" altLang="ja-JP" b="1" dirty="0"/>
          </a:p>
          <a:p>
            <a:pPr algn="ctr"/>
            <a:r>
              <a:rPr kumimoji="1" lang="ja-JP" altLang="en-US" b="1"/>
              <a:t>課題</a:t>
            </a:r>
          </a:p>
        </p:txBody>
      </p:sp>
      <p:sp>
        <p:nvSpPr>
          <p:cNvPr id="11" name="正方形/長方形 10">
            <a:extLst>
              <a:ext uri="{FF2B5EF4-FFF2-40B4-BE49-F238E27FC236}">
                <a16:creationId xmlns:a16="http://schemas.microsoft.com/office/drawing/2014/main" id="{BD660BEC-30E8-A72C-96D9-FA9D39DF4F5E}"/>
              </a:ext>
            </a:extLst>
          </p:cNvPr>
          <p:cNvSpPr/>
          <p:nvPr/>
        </p:nvSpPr>
        <p:spPr>
          <a:xfrm>
            <a:off x="2695047" y="2793083"/>
            <a:ext cx="9060197" cy="1887203"/>
          </a:xfrm>
          <a:prstGeom prst="rect">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農業従事者（高齢農家）：農作業の重労働や効率の低下、技術の進展に対応できない問題。</a:t>
            </a:r>
          </a:p>
          <a:p>
            <a:r>
              <a:rPr lang="ja-JP" altLang="en-US">
                <a:solidFill>
                  <a:schemeClr val="tx1"/>
                </a:solidFill>
              </a:rPr>
              <a:t>新規就農希望者：農業技術の習得、初期投資の高さ、販路の確保の難しさ。</a:t>
            </a:r>
          </a:p>
          <a:p>
            <a:r>
              <a:rPr lang="ja-JP" altLang="en-US">
                <a:solidFill>
                  <a:schemeClr val="tx1"/>
                </a:solidFill>
              </a:rPr>
              <a:t>都市部の消費者：新鮮で高品質な農産物を手軽に入手する手段が限られている。</a:t>
            </a:r>
          </a:p>
          <a:p>
            <a:r>
              <a:rPr lang="ja-JP" altLang="en-US">
                <a:solidFill>
                  <a:schemeClr val="tx1"/>
                </a:solidFill>
              </a:rPr>
              <a:t>飲食店やホテル：安定して高品質な食材を確保することが難しい。</a:t>
            </a:r>
            <a:endParaRPr kumimoji="1" lang="ja-JP" altLang="en-US">
              <a:solidFill>
                <a:schemeClr val="tx1"/>
              </a:solidFill>
            </a:endParaRPr>
          </a:p>
        </p:txBody>
      </p:sp>
      <p:sp>
        <p:nvSpPr>
          <p:cNvPr id="12" name="正方形/長方形 11">
            <a:extLst>
              <a:ext uri="{FF2B5EF4-FFF2-40B4-BE49-F238E27FC236}">
                <a16:creationId xmlns:a16="http://schemas.microsoft.com/office/drawing/2014/main" id="{7C7794E6-B395-AA4E-2219-DD17F27DEACE}"/>
              </a:ext>
            </a:extLst>
          </p:cNvPr>
          <p:cNvSpPr/>
          <p:nvPr/>
        </p:nvSpPr>
        <p:spPr>
          <a:xfrm>
            <a:off x="436756" y="4768748"/>
            <a:ext cx="2086069" cy="1887203"/>
          </a:xfrm>
          <a:prstGeom prst="rect">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t>解決方針</a:t>
            </a:r>
            <a:endParaRPr kumimoji="1" lang="en-US" altLang="ja-JP" b="1" dirty="0"/>
          </a:p>
        </p:txBody>
      </p:sp>
      <p:sp>
        <p:nvSpPr>
          <p:cNvPr id="13" name="正方形/長方形 12">
            <a:extLst>
              <a:ext uri="{FF2B5EF4-FFF2-40B4-BE49-F238E27FC236}">
                <a16:creationId xmlns:a16="http://schemas.microsoft.com/office/drawing/2014/main" id="{03F49435-5DC7-3B41-8283-FE14EEAE5211}"/>
              </a:ext>
            </a:extLst>
          </p:cNvPr>
          <p:cNvSpPr/>
          <p:nvPr/>
        </p:nvSpPr>
        <p:spPr>
          <a:xfrm>
            <a:off x="2695047" y="4768748"/>
            <a:ext cx="9060197" cy="1887203"/>
          </a:xfrm>
          <a:prstGeom prst="rect">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a:solidFill>
                  <a:schemeClr val="tx1"/>
                </a:solidFill>
              </a:rPr>
              <a:t>農業従事者（高齢農家）：</a:t>
            </a:r>
            <a:r>
              <a:rPr kumimoji="1" lang="en-US" altLang="ja-JP" sz="1400" dirty="0">
                <a:solidFill>
                  <a:schemeClr val="tx1"/>
                </a:solidFill>
              </a:rPr>
              <a:t>IoT</a:t>
            </a:r>
            <a:r>
              <a:rPr kumimoji="1" lang="ja-JP" altLang="en-US" sz="1400">
                <a:solidFill>
                  <a:schemeClr val="tx1"/>
                </a:solidFill>
              </a:rPr>
              <a:t>センサーや</a:t>
            </a:r>
            <a:r>
              <a:rPr kumimoji="1" lang="en-US" altLang="ja-JP" sz="1400" dirty="0">
                <a:solidFill>
                  <a:schemeClr val="tx1"/>
                </a:solidFill>
              </a:rPr>
              <a:t>AI</a:t>
            </a:r>
            <a:r>
              <a:rPr kumimoji="1" lang="ja-JP" altLang="en-US" sz="1400">
                <a:solidFill>
                  <a:schemeClr val="tx1"/>
                </a:solidFill>
              </a:rPr>
              <a:t>を導入し、作物の生育状況をリアルタイムで把握・最適化することで、作業の効率化と負担軽減を実現。</a:t>
            </a:r>
          </a:p>
          <a:p>
            <a:r>
              <a:rPr kumimoji="1" lang="ja-JP" altLang="en-US" sz="1400">
                <a:solidFill>
                  <a:schemeClr val="tx1"/>
                </a:solidFill>
              </a:rPr>
              <a:t>新規就農希望者：スマート農業技術の導入による効率的な農業技術の提供と、オンラインプラットフォームを通じた販路の確保を支援。</a:t>
            </a:r>
          </a:p>
          <a:p>
            <a:r>
              <a:rPr kumimoji="1" lang="ja-JP" altLang="en-US" sz="1400">
                <a:solidFill>
                  <a:schemeClr val="tx1"/>
                </a:solidFill>
              </a:rPr>
              <a:t>都市部の消費者：オンラインプラットフォームを利用し、新鮮な農産物を迅速に購入・配送できるシステムを構築。</a:t>
            </a:r>
          </a:p>
          <a:p>
            <a:r>
              <a:rPr kumimoji="1" lang="ja-JP" altLang="en-US" sz="1400">
                <a:solidFill>
                  <a:schemeClr val="tx1"/>
                </a:solidFill>
              </a:rPr>
              <a:t>飲食店やホテル：直接生産者とつながることで、安定した供給と高品質な食材の確保を支援。</a:t>
            </a:r>
          </a:p>
        </p:txBody>
      </p:sp>
      <p:sp>
        <p:nvSpPr>
          <p:cNvPr id="2" name="スライド番号プレースホルダー 1">
            <a:extLst>
              <a:ext uri="{FF2B5EF4-FFF2-40B4-BE49-F238E27FC236}">
                <a16:creationId xmlns:a16="http://schemas.microsoft.com/office/drawing/2014/main" id="{95FA03DD-F721-B2B7-B5F5-780E11D0B458}"/>
              </a:ext>
            </a:extLst>
          </p:cNvPr>
          <p:cNvSpPr>
            <a:spLocks noGrp="1"/>
          </p:cNvSpPr>
          <p:nvPr>
            <p:ph type="sldNum" sz="quarter" idx="12"/>
          </p:nvPr>
        </p:nvSpPr>
        <p:spPr/>
        <p:txBody>
          <a:bodyPr/>
          <a:lstStyle/>
          <a:p>
            <a:fld id="{C40B5E85-7B9D-0548-98D1-1C321D30CC7E}" type="slidenum">
              <a:rPr kumimoji="1" lang="ja-JP" altLang="en-US" smtClean="0"/>
              <a:t>10</a:t>
            </a:fld>
            <a:endParaRPr kumimoji="1" lang="ja-JP" altLang="en-US"/>
          </a:p>
        </p:txBody>
      </p:sp>
    </p:spTree>
    <p:extLst>
      <p:ext uri="{BB962C8B-B14F-4D97-AF65-F5344CB8AC3E}">
        <p14:creationId xmlns:p14="http://schemas.microsoft.com/office/powerpoint/2010/main" val="4143080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F88786C-DCC9-4EC9-FC0F-57E3CB30F7F6}"/>
              </a:ext>
            </a:extLst>
          </p:cNvPr>
          <p:cNvSpPr txBox="1"/>
          <p:nvPr/>
        </p:nvSpPr>
        <p:spPr>
          <a:xfrm>
            <a:off x="372766" y="202049"/>
            <a:ext cx="3185487" cy="369332"/>
          </a:xfrm>
          <a:prstGeom prst="rect">
            <a:avLst/>
          </a:prstGeom>
          <a:noFill/>
        </p:spPr>
        <p:txBody>
          <a:bodyPr wrap="none" rtlCol="0">
            <a:spAutoFit/>
          </a:bodyPr>
          <a:lstStyle/>
          <a:p>
            <a:r>
              <a:rPr kumimoji="1" lang="ja-JP" altLang="en-US" b="1"/>
              <a:t>本紙の位置づけ及び募集概要</a:t>
            </a:r>
          </a:p>
        </p:txBody>
      </p:sp>
      <p:sp>
        <p:nvSpPr>
          <p:cNvPr id="5" name="正方形/長方形 4">
            <a:extLst>
              <a:ext uri="{FF2B5EF4-FFF2-40B4-BE49-F238E27FC236}">
                <a16:creationId xmlns:a16="http://schemas.microsoft.com/office/drawing/2014/main" id="{BE142627-3360-DC34-096D-3063BCFDCC20}"/>
              </a:ext>
            </a:extLst>
          </p:cNvPr>
          <p:cNvSpPr/>
          <p:nvPr/>
        </p:nvSpPr>
        <p:spPr>
          <a:xfrm>
            <a:off x="304186" y="156091"/>
            <a:ext cx="68580" cy="44577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AAF11C5-116E-BFAE-AA39-B935F310149A}"/>
              </a:ext>
            </a:extLst>
          </p:cNvPr>
          <p:cNvSpPr txBox="1"/>
          <p:nvPr/>
        </p:nvSpPr>
        <p:spPr>
          <a:xfrm>
            <a:off x="372766" y="748140"/>
            <a:ext cx="11472869" cy="1200329"/>
          </a:xfrm>
          <a:prstGeom prst="rect">
            <a:avLst/>
          </a:prstGeom>
          <a:noFill/>
        </p:spPr>
        <p:txBody>
          <a:bodyPr wrap="square" rtlCol="0">
            <a:spAutoFit/>
          </a:bodyPr>
          <a:lstStyle/>
          <a:p>
            <a:r>
              <a:rPr kumimoji="1" lang="ja-JP" altLang="en-US"/>
              <a:t>本シートは、</a:t>
            </a:r>
            <a:r>
              <a:rPr kumimoji="1" lang="en-US" altLang="ja-JP" dirty="0"/>
              <a:t>KYUSHU BOOST 10000</a:t>
            </a:r>
            <a:r>
              <a:rPr kumimoji="1" lang="ja-JP" altLang="en-US"/>
              <a:t>の本エントリーの参考資料として作成するものです。</a:t>
            </a:r>
            <a:endParaRPr lang="en-US" altLang="ja-JP" dirty="0"/>
          </a:p>
          <a:p>
            <a:pPr marL="742950" lvl="1" indent="-285750">
              <a:buFont typeface="Arial" panose="020B0604020202020204" pitchFamily="34" charset="0"/>
              <a:buChar char="•"/>
            </a:pPr>
            <a:r>
              <a:rPr kumimoji="1" lang="en-US" altLang="ja-JP" dirty="0"/>
              <a:t>P5〜7</a:t>
            </a:r>
            <a:r>
              <a:rPr lang="ja-JP" altLang="en-US"/>
              <a:t>のエントリーシートを参考に事業アイデアを整理の上、ご応募ください。</a:t>
            </a:r>
            <a:endParaRPr lang="en-US" altLang="ja-JP" dirty="0"/>
          </a:p>
          <a:p>
            <a:pPr marL="742950" lvl="1" indent="-285750">
              <a:buFont typeface="Arial" panose="020B0604020202020204" pitchFamily="34" charset="0"/>
              <a:buChar char="•"/>
            </a:pPr>
            <a:r>
              <a:rPr kumimoji="1" lang="ja-JP" altLang="en-US"/>
              <a:t>作成された本資料を本エントリーのフォームに添付もしくはリンク共有にてご共有ください。</a:t>
            </a:r>
            <a:endParaRPr kumimoji="1" lang="en-US" altLang="ja-JP" dirty="0"/>
          </a:p>
          <a:p>
            <a:pPr marL="742950" lvl="1" indent="-285750">
              <a:buFont typeface="Arial" panose="020B0604020202020204" pitchFamily="34" charset="0"/>
              <a:buChar char="•"/>
            </a:pPr>
            <a:r>
              <a:rPr lang="ja-JP" altLang="en-US"/>
              <a:t>本エントリーシートのみでも提案は可能です。必要に応じて追加資料をつけても構いません。</a:t>
            </a:r>
            <a:endParaRPr lang="en-US" altLang="ja-JP" dirty="0"/>
          </a:p>
        </p:txBody>
      </p:sp>
      <p:graphicFrame>
        <p:nvGraphicFramePr>
          <p:cNvPr id="10" name="表 9">
            <a:extLst>
              <a:ext uri="{FF2B5EF4-FFF2-40B4-BE49-F238E27FC236}">
                <a16:creationId xmlns:a16="http://schemas.microsoft.com/office/drawing/2014/main" id="{9F6A638E-EEE6-E5A6-DCB3-7F6E5DB32EA3}"/>
              </a:ext>
            </a:extLst>
          </p:cNvPr>
          <p:cNvGraphicFramePr>
            <a:graphicFrameLocks noGrp="1"/>
          </p:cNvGraphicFramePr>
          <p:nvPr>
            <p:extLst>
              <p:ext uri="{D42A27DB-BD31-4B8C-83A1-F6EECF244321}">
                <p14:modId xmlns:p14="http://schemas.microsoft.com/office/powerpoint/2010/main" val="3919554409"/>
              </p:ext>
            </p:extLst>
          </p:nvPr>
        </p:nvGraphicFramePr>
        <p:xfrm>
          <a:off x="781083" y="2628766"/>
          <a:ext cx="10681854" cy="3811105"/>
        </p:xfrm>
        <a:graphic>
          <a:graphicData uri="http://schemas.openxmlformats.org/drawingml/2006/table">
            <a:tbl>
              <a:tblPr firstRow="1" bandRow="1">
                <a:tableStyleId>{72833802-FEF1-4C79-8D5D-14CF1EAF98D9}</a:tableStyleId>
              </a:tblPr>
              <a:tblGrid>
                <a:gridCol w="2682602">
                  <a:extLst>
                    <a:ext uri="{9D8B030D-6E8A-4147-A177-3AD203B41FA5}">
                      <a16:colId xmlns:a16="http://schemas.microsoft.com/office/drawing/2014/main" val="1095370644"/>
                    </a:ext>
                  </a:extLst>
                </a:gridCol>
                <a:gridCol w="7999252">
                  <a:extLst>
                    <a:ext uri="{9D8B030D-6E8A-4147-A177-3AD203B41FA5}">
                      <a16:colId xmlns:a16="http://schemas.microsoft.com/office/drawing/2014/main" val="1018527522"/>
                    </a:ext>
                  </a:extLst>
                </a:gridCol>
              </a:tblGrid>
              <a:tr h="402780">
                <a:tc>
                  <a:txBody>
                    <a:bodyPr/>
                    <a:lstStyle/>
                    <a:p>
                      <a:r>
                        <a:rPr kumimoji="1" lang="ja-JP" altLang="en-US"/>
                        <a:t>項目</a:t>
                      </a:r>
                    </a:p>
                  </a:txBody>
                  <a:tcPr anchor="ctr"/>
                </a:tc>
                <a:tc>
                  <a:txBody>
                    <a:bodyPr/>
                    <a:lstStyle/>
                    <a:p>
                      <a:r>
                        <a:rPr kumimoji="1" lang="ja-JP" altLang="en-US"/>
                        <a:t>内容</a:t>
                      </a:r>
                    </a:p>
                  </a:txBody>
                  <a:tcPr anchor="ctr"/>
                </a:tc>
                <a:extLst>
                  <a:ext uri="{0D108BD9-81ED-4DB2-BD59-A6C34878D82A}">
                    <a16:rowId xmlns:a16="http://schemas.microsoft.com/office/drawing/2014/main" val="1121472512"/>
                  </a:ext>
                </a:extLst>
              </a:tr>
              <a:tr h="993156">
                <a:tc>
                  <a:txBody>
                    <a:bodyPr/>
                    <a:lstStyle/>
                    <a:p>
                      <a:r>
                        <a:rPr kumimoji="1" lang="ja-JP" altLang="en-US"/>
                        <a:t>対象者</a:t>
                      </a:r>
                    </a:p>
                  </a:txBody>
                  <a:tcPr anchor="ctr"/>
                </a:tc>
                <a:tc>
                  <a:txBody>
                    <a:bodyPr/>
                    <a:lstStyle/>
                    <a:p>
                      <a:r>
                        <a:rPr kumimoji="1" lang="ja-JP" altLang="en-US"/>
                        <a:t>福岡県、長崎県、熊本県に在住もしくは通学・通勤している</a:t>
                      </a:r>
                      <a:r>
                        <a:rPr kumimoji="1" lang="en-US" altLang="ja-JP" dirty="0"/>
                        <a:t>15</a:t>
                      </a:r>
                      <a:r>
                        <a:rPr kumimoji="1" lang="ja-JP" altLang="en-US"/>
                        <a:t>歳以上</a:t>
                      </a:r>
                      <a:r>
                        <a:rPr kumimoji="1" lang="en-US" altLang="ja-JP" dirty="0"/>
                        <a:t>30</a:t>
                      </a:r>
                      <a:r>
                        <a:rPr kumimoji="1" lang="ja-JP" altLang="en-US"/>
                        <a:t>歳未満の学生・社会人　</a:t>
                      </a:r>
                      <a:endParaRPr kumimoji="1" lang="en-US" altLang="ja-JP" dirty="0"/>
                    </a:p>
                    <a:p>
                      <a:r>
                        <a:rPr kumimoji="1" lang="en-US" altLang="ja-JP" dirty="0"/>
                        <a:t>※</a:t>
                      </a:r>
                      <a:r>
                        <a:rPr kumimoji="1" lang="ja-JP" altLang="en-US"/>
                        <a:t>年齢は</a:t>
                      </a:r>
                      <a:r>
                        <a:rPr kumimoji="1" lang="en-US" altLang="ja-JP" dirty="0"/>
                        <a:t>2024</a:t>
                      </a:r>
                      <a:r>
                        <a:rPr kumimoji="1" lang="ja-JP" altLang="en-US"/>
                        <a:t>年</a:t>
                      </a:r>
                      <a:r>
                        <a:rPr kumimoji="1" lang="en-US" altLang="ja-JP" dirty="0"/>
                        <a:t>4</a:t>
                      </a:r>
                      <a:r>
                        <a:rPr kumimoji="1" lang="ja-JP" altLang="en-US"/>
                        <a:t>月</a:t>
                      </a:r>
                      <a:r>
                        <a:rPr kumimoji="1" lang="en-US" altLang="ja-JP" dirty="0"/>
                        <a:t>1</a:t>
                      </a:r>
                      <a:r>
                        <a:rPr kumimoji="1" lang="ja-JP" altLang="en-US"/>
                        <a:t>日の満年齢</a:t>
                      </a:r>
                    </a:p>
                  </a:txBody>
                  <a:tcPr anchor="ctr"/>
                </a:tc>
                <a:extLst>
                  <a:ext uri="{0D108BD9-81ED-4DB2-BD59-A6C34878D82A}">
                    <a16:rowId xmlns:a16="http://schemas.microsoft.com/office/drawing/2014/main" val="1178150748"/>
                  </a:ext>
                </a:extLst>
              </a:tr>
              <a:tr h="402780">
                <a:tc>
                  <a:txBody>
                    <a:bodyPr/>
                    <a:lstStyle/>
                    <a:p>
                      <a:r>
                        <a:rPr kumimoji="1" lang="ja-JP" altLang="en-US"/>
                        <a:t>募集期間</a:t>
                      </a:r>
                    </a:p>
                  </a:txBody>
                  <a:tcPr anchor="ctr"/>
                </a:tc>
                <a:tc>
                  <a:txBody>
                    <a:bodyPr/>
                    <a:lstStyle/>
                    <a:p>
                      <a:r>
                        <a:rPr kumimoji="1" lang="en-US" altLang="ja-JP" dirty="0"/>
                        <a:t>2024</a:t>
                      </a:r>
                      <a:r>
                        <a:rPr kumimoji="1" lang="ja-JP" altLang="en-US"/>
                        <a:t>年</a:t>
                      </a:r>
                      <a:r>
                        <a:rPr kumimoji="1" lang="en-US" altLang="ja-JP" dirty="0"/>
                        <a:t>7</a:t>
                      </a:r>
                      <a:r>
                        <a:rPr kumimoji="1" lang="ja-JP" altLang="en-US"/>
                        <a:t>月</a:t>
                      </a:r>
                      <a:r>
                        <a:rPr kumimoji="1" lang="en-US" altLang="ja-JP" dirty="0"/>
                        <a:t>10</a:t>
                      </a:r>
                      <a:r>
                        <a:rPr kumimoji="1" lang="ja-JP" altLang="en-US"/>
                        <a:t>日（水）</a:t>
                      </a:r>
                      <a:r>
                        <a:rPr kumimoji="1" lang="en-US" altLang="ja-JP" dirty="0"/>
                        <a:t>〜8</a:t>
                      </a:r>
                      <a:r>
                        <a:rPr kumimoji="1" lang="ja-JP" altLang="en-US"/>
                        <a:t>月</a:t>
                      </a:r>
                      <a:r>
                        <a:rPr kumimoji="1" lang="en-US" altLang="ja-JP" dirty="0"/>
                        <a:t>19</a:t>
                      </a:r>
                      <a:r>
                        <a:rPr kumimoji="1" lang="ja-JP" altLang="en-US"/>
                        <a:t>日（月）終日</a:t>
                      </a:r>
                    </a:p>
                  </a:txBody>
                  <a:tcPr anchor="ctr"/>
                </a:tc>
                <a:extLst>
                  <a:ext uri="{0D108BD9-81ED-4DB2-BD59-A6C34878D82A}">
                    <a16:rowId xmlns:a16="http://schemas.microsoft.com/office/drawing/2014/main" val="2374891389"/>
                  </a:ext>
                </a:extLst>
              </a:tr>
              <a:tr h="695209">
                <a:tc>
                  <a:txBody>
                    <a:bodyPr/>
                    <a:lstStyle/>
                    <a:p>
                      <a:r>
                        <a:rPr kumimoji="1" lang="ja-JP" altLang="en-US"/>
                        <a:t>採択者の確定</a:t>
                      </a:r>
                    </a:p>
                  </a:txBody>
                  <a:tcPr anchor="ctr"/>
                </a:tc>
                <a:tc>
                  <a:txBody>
                    <a:bodyPr/>
                    <a:lstStyle/>
                    <a:p>
                      <a:r>
                        <a:rPr kumimoji="1" lang="en-US" altLang="ja-JP" dirty="0"/>
                        <a:t>2024</a:t>
                      </a:r>
                      <a:r>
                        <a:rPr kumimoji="1" lang="ja-JP" altLang="en-US"/>
                        <a:t>年</a:t>
                      </a:r>
                      <a:r>
                        <a:rPr kumimoji="1" lang="en-US" altLang="ja-JP" dirty="0"/>
                        <a:t>8</a:t>
                      </a:r>
                      <a:r>
                        <a:rPr kumimoji="1" lang="ja-JP" altLang="en-US"/>
                        <a:t>月</a:t>
                      </a:r>
                      <a:r>
                        <a:rPr kumimoji="1" lang="en-US" altLang="ja-JP" dirty="0"/>
                        <a:t>22</a:t>
                      </a:r>
                      <a:r>
                        <a:rPr kumimoji="1" lang="ja-JP" altLang="en-US"/>
                        <a:t>日（木）予定にメールでご連絡します。</a:t>
                      </a:r>
                      <a:endParaRPr kumimoji="1" lang="en-US" altLang="ja-JP" dirty="0"/>
                    </a:p>
                    <a:p>
                      <a:r>
                        <a:rPr kumimoji="1" lang="ja-JP" altLang="en-US"/>
                        <a:t>送信元アドレス：</a:t>
                      </a:r>
                      <a:r>
                        <a:rPr kumimoji="1" lang="en-US" altLang="ja-JP" dirty="0">
                          <a:hlinkClick r:id="rId2"/>
                        </a:rPr>
                        <a:t>info@jellyware.jp</a:t>
                      </a:r>
                      <a:endParaRPr kumimoji="1" lang="en-US" altLang="ja-JP" dirty="0"/>
                    </a:p>
                    <a:p>
                      <a:r>
                        <a:rPr kumimoji="1" lang="en-US" altLang="ja-JP" dirty="0"/>
                        <a:t>※</a:t>
                      </a:r>
                      <a:r>
                        <a:rPr kumimoji="1" lang="ja-JP" altLang="en-US"/>
                        <a:t>応募者多数の場合はエントリーフォームの内容で評価します。</a:t>
                      </a:r>
                    </a:p>
                  </a:txBody>
                  <a:tcPr anchor="ctr"/>
                </a:tc>
                <a:extLst>
                  <a:ext uri="{0D108BD9-81ED-4DB2-BD59-A6C34878D82A}">
                    <a16:rowId xmlns:a16="http://schemas.microsoft.com/office/drawing/2014/main" val="1436109308"/>
                  </a:ext>
                </a:extLst>
              </a:tr>
              <a:tr h="402780">
                <a:tc>
                  <a:txBody>
                    <a:bodyPr/>
                    <a:lstStyle/>
                    <a:p>
                      <a:r>
                        <a:rPr kumimoji="1" lang="ja-JP" altLang="en-US"/>
                        <a:t>初回プログラム</a:t>
                      </a:r>
                    </a:p>
                  </a:txBody>
                  <a:tcPr anchor="ctr"/>
                </a:tc>
                <a:tc>
                  <a:txBody>
                    <a:bodyPr/>
                    <a:lstStyle/>
                    <a:p>
                      <a:r>
                        <a:rPr kumimoji="1" lang="en-US" altLang="ja-JP" dirty="0"/>
                        <a:t>2024</a:t>
                      </a:r>
                      <a:r>
                        <a:rPr kumimoji="1" lang="ja-JP" altLang="en-US"/>
                        <a:t>年</a:t>
                      </a:r>
                      <a:r>
                        <a:rPr kumimoji="1" lang="en-US" altLang="ja-JP" dirty="0"/>
                        <a:t>8</a:t>
                      </a:r>
                      <a:r>
                        <a:rPr kumimoji="1" lang="ja-JP" altLang="en-US"/>
                        <a:t>月</a:t>
                      </a:r>
                      <a:r>
                        <a:rPr kumimoji="1" lang="en-US" altLang="ja-JP" dirty="0"/>
                        <a:t>31</a:t>
                      </a:r>
                      <a:r>
                        <a:rPr kumimoji="1" lang="ja-JP" altLang="en-US"/>
                        <a:t>日（土）キックオフ（事業構想ブラッシュアップ）</a:t>
                      </a:r>
                    </a:p>
                  </a:txBody>
                  <a:tcPr anchor="ctr"/>
                </a:tc>
                <a:extLst>
                  <a:ext uri="{0D108BD9-81ED-4DB2-BD59-A6C34878D82A}">
                    <a16:rowId xmlns:a16="http://schemas.microsoft.com/office/drawing/2014/main" val="1074058810"/>
                  </a:ext>
                </a:extLst>
              </a:tr>
              <a:tr h="695209">
                <a:tc>
                  <a:txBody>
                    <a:bodyPr/>
                    <a:lstStyle/>
                    <a:p>
                      <a:r>
                        <a:rPr kumimoji="1" lang="ja-JP" altLang="en-US"/>
                        <a:t>本エントリー方法</a:t>
                      </a:r>
                    </a:p>
                  </a:txBody>
                  <a:tcPr anchor="ctr"/>
                </a:tc>
                <a:tc>
                  <a:txBody>
                    <a:bodyPr/>
                    <a:lstStyle/>
                    <a:p>
                      <a:r>
                        <a:rPr kumimoji="1" lang="ja-JP" altLang="en-US"/>
                        <a:t>公式サイトからお申し込みください。</a:t>
                      </a:r>
                    </a:p>
                    <a:p>
                      <a:r>
                        <a:rPr kumimoji="1" lang="en-US" altLang="ja-JP" dirty="0">
                          <a:hlinkClick r:id="rId3"/>
                        </a:rPr>
                        <a:t>https://kyushuboost.jp/entry/</a:t>
                      </a:r>
                      <a:endParaRPr kumimoji="1" lang="en-US" altLang="ja-JP" dirty="0"/>
                    </a:p>
                  </a:txBody>
                  <a:tcPr anchor="ctr"/>
                </a:tc>
                <a:extLst>
                  <a:ext uri="{0D108BD9-81ED-4DB2-BD59-A6C34878D82A}">
                    <a16:rowId xmlns:a16="http://schemas.microsoft.com/office/drawing/2014/main" val="2250620938"/>
                  </a:ext>
                </a:extLst>
              </a:tr>
            </a:tbl>
          </a:graphicData>
        </a:graphic>
      </p:graphicFrame>
      <p:sp>
        <p:nvSpPr>
          <p:cNvPr id="11" name="テキスト ボックス 10">
            <a:extLst>
              <a:ext uri="{FF2B5EF4-FFF2-40B4-BE49-F238E27FC236}">
                <a16:creationId xmlns:a16="http://schemas.microsoft.com/office/drawing/2014/main" id="{9067B523-CFF3-70FC-6353-E0E4D34B2BDB}"/>
              </a:ext>
            </a:extLst>
          </p:cNvPr>
          <p:cNvSpPr txBox="1"/>
          <p:nvPr/>
        </p:nvSpPr>
        <p:spPr>
          <a:xfrm>
            <a:off x="781083" y="2207774"/>
            <a:ext cx="9442008" cy="369332"/>
          </a:xfrm>
          <a:prstGeom prst="rect">
            <a:avLst/>
          </a:prstGeom>
          <a:noFill/>
        </p:spPr>
        <p:txBody>
          <a:bodyPr wrap="none" rtlCol="0">
            <a:spAutoFit/>
          </a:bodyPr>
          <a:lstStyle/>
          <a:p>
            <a:r>
              <a:rPr kumimoji="1" lang="ja-JP" altLang="en-US"/>
              <a:t>＜募集概要＞　必ず公式ホームページの情報もご確認ください。</a:t>
            </a:r>
            <a:r>
              <a:rPr kumimoji="1" lang="en-US" altLang="ja-JP" dirty="0">
                <a:hlinkClick r:id="rId4"/>
              </a:rPr>
              <a:t>https://kyushuboost.jp/</a:t>
            </a:r>
            <a:endParaRPr kumimoji="1" lang="en-US" altLang="ja-JP" dirty="0"/>
          </a:p>
        </p:txBody>
      </p:sp>
      <p:sp>
        <p:nvSpPr>
          <p:cNvPr id="2" name="スライド番号プレースホルダー 1">
            <a:extLst>
              <a:ext uri="{FF2B5EF4-FFF2-40B4-BE49-F238E27FC236}">
                <a16:creationId xmlns:a16="http://schemas.microsoft.com/office/drawing/2014/main" id="{1D5D36FE-84F2-2120-4351-B3D2C36B1169}"/>
              </a:ext>
            </a:extLst>
          </p:cNvPr>
          <p:cNvSpPr>
            <a:spLocks noGrp="1"/>
          </p:cNvSpPr>
          <p:nvPr>
            <p:ph type="sldNum" sz="quarter" idx="12"/>
          </p:nvPr>
        </p:nvSpPr>
        <p:spPr/>
        <p:txBody>
          <a:bodyPr/>
          <a:lstStyle/>
          <a:p>
            <a:fld id="{C40B5E85-7B9D-0548-98D1-1C321D30CC7E}" type="slidenum">
              <a:rPr kumimoji="1" lang="ja-JP" altLang="en-US" smtClean="0"/>
              <a:t>2</a:t>
            </a:fld>
            <a:endParaRPr kumimoji="1" lang="ja-JP" altLang="en-US"/>
          </a:p>
        </p:txBody>
      </p:sp>
    </p:spTree>
    <p:extLst>
      <p:ext uri="{BB962C8B-B14F-4D97-AF65-F5344CB8AC3E}">
        <p14:creationId xmlns:p14="http://schemas.microsoft.com/office/powerpoint/2010/main" val="4075120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F88786C-DCC9-4EC9-FC0F-57E3CB30F7F6}"/>
              </a:ext>
            </a:extLst>
          </p:cNvPr>
          <p:cNvSpPr txBox="1"/>
          <p:nvPr/>
        </p:nvSpPr>
        <p:spPr>
          <a:xfrm>
            <a:off x="372766" y="202049"/>
            <a:ext cx="1338828" cy="369332"/>
          </a:xfrm>
          <a:prstGeom prst="rect">
            <a:avLst/>
          </a:prstGeom>
          <a:noFill/>
        </p:spPr>
        <p:txBody>
          <a:bodyPr wrap="none" rtlCol="0">
            <a:spAutoFit/>
          </a:bodyPr>
          <a:lstStyle/>
          <a:p>
            <a:r>
              <a:rPr lang="ja-JP" altLang="en-US" b="1"/>
              <a:t>検討テーマ</a:t>
            </a:r>
            <a:endParaRPr kumimoji="1" lang="ja-JP" altLang="en-US" b="1"/>
          </a:p>
        </p:txBody>
      </p:sp>
      <p:sp>
        <p:nvSpPr>
          <p:cNvPr id="5" name="正方形/長方形 4">
            <a:extLst>
              <a:ext uri="{FF2B5EF4-FFF2-40B4-BE49-F238E27FC236}">
                <a16:creationId xmlns:a16="http://schemas.microsoft.com/office/drawing/2014/main" id="{BE142627-3360-DC34-096D-3063BCFDCC20}"/>
              </a:ext>
            </a:extLst>
          </p:cNvPr>
          <p:cNvSpPr/>
          <p:nvPr/>
        </p:nvSpPr>
        <p:spPr>
          <a:xfrm>
            <a:off x="304186" y="156091"/>
            <a:ext cx="68580" cy="44577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21C65A43-0BFD-8E82-10BE-360969839F80}"/>
              </a:ext>
            </a:extLst>
          </p:cNvPr>
          <p:cNvPicPr>
            <a:picLocks noChangeAspect="1"/>
          </p:cNvPicPr>
          <p:nvPr/>
        </p:nvPicPr>
        <p:blipFill>
          <a:blip r:embed="rId3"/>
          <a:stretch>
            <a:fillRect/>
          </a:stretch>
        </p:blipFill>
        <p:spPr>
          <a:xfrm>
            <a:off x="1137028" y="1510146"/>
            <a:ext cx="9917943" cy="5045970"/>
          </a:xfrm>
          <a:prstGeom prst="rect">
            <a:avLst/>
          </a:prstGeom>
        </p:spPr>
      </p:pic>
      <p:sp>
        <p:nvSpPr>
          <p:cNvPr id="32" name="テキスト ボックス 31">
            <a:extLst>
              <a:ext uri="{FF2B5EF4-FFF2-40B4-BE49-F238E27FC236}">
                <a16:creationId xmlns:a16="http://schemas.microsoft.com/office/drawing/2014/main" id="{F951CBAA-1E7B-234F-3573-CF38EDDA141A}"/>
              </a:ext>
            </a:extLst>
          </p:cNvPr>
          <p:cNvSpPr txBox="1"/>
          <p:nvPr/>
        </p:nvSpPr>
        <p:spPr>
          <a:xfrm>
            <a:off x="372766" y="748140"/>
            <a:ext cx="11431999" cy="646331"/>
          </a:xfrm>
          <a:prstGeom prst="rect">
            <a:avLst/>
          </a:prstGeom>
          <a:noFill/>
        </p:spPr>
        <p:txBody>
          <a:bodyPr wrap="square" rtlCol="0">
            <a:spAutoFit/>
          </a:bodyPr>
          <a:lstStyle/>
          <a:p>
            <a:r>
              <a:rPr lang="ja-JP" altLang="en-US"/>
              <a:t>基本的にはテーマは自由です。着想に迷われる方は、九州地域の特徴でもある「離島」「外国人」「一次産業」をテーマにご検討ください。参考情報をノート欄に貼付しますが、各自でも調査してください。</a:t>
            </a:r>
            <a:endParaRPr lang="en-US" altLang="ja-JP" dirty="0"/>
          </a:p>
        </p:txBody>
      </p:sp>
      <p:sp>
        <p:nvSpPr>
          <p:cNvPr id="2" name="スライド番号プレースホルダー 1">
            <a:extLst>
              <a:ext uri="{FF2B5EF4-FFF2-40B4-BE49-F238E27FC236}">
                <a16:creationId xmlns:a16="http://schemas.microsoft.com/office/drawing/2014/main" id="{C79E9E43-F0C4-7615-5DE5-DA1E96E26049}"/>
              </a:ext>
            </a:extLst>
          </p:cNvPr>
          <p:cNvSpPr>
            <a:spLocks noGrp="1"/>
          </p:cNvSpPr>
          <p:nvPr>
            <p:ph type="sldNum" sz="quarter" idx="12"/>
          </p:nvPr>
        </p:nvSpPr>
        <p:spPr/>
        <p:txBody>
          <a:bodyPr/>
          <a:lstStyle/>
          <a:p>
            <a:fld id="{C40B5E85-7B9D-0548-98D1-1C321D30CC7E}" type="slidenum">
              <a:rPr kumimoji="1" lang="ja-JP" altLang="en-US" smtClean="0"/>
              <a:t>3</a:t>
            </a:fld>
            <a:endParaRPr kumimoji="1" lang="ja-JP" altLang="en-US"/>
          </a:p>
        </p:txBody>
      </p:sp>
    </p:spTree>
    <p:extLst>
      <p:ext uri="{BB962C8B-B14F-4D97-AF65-F5344CB8AC3E}">
        <p14:creationId xmlns:p14="http://schemas.microsoft.com/office/powerpoint/2010/main" val="3272015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F88786C-DCC9-4EC9-FC0F-57E3CB30F7F6}"/>
              </a:ext>
            </a:extLst>
          </p:cNvPr>
          <p:cNvSpPr txBox="1"/>
          <p:nvPr/>
        </p:nvSpPr>
        <p:spPr>
          <a:xfrm>
            <a:off x="372766" y="202049"/>
            <a:ext cx="3647152" cy="369332"/>
          </a:xfrm>
          <a:prstGeom prst="rect">
            <a:avLst/>
          </a:prstGeom>
          <a:noFill/>
        </p:spPr>
        <p:txBody>
          <a:bodyPr wrap="none" rtlCol="0">
            <a:spAutoFit/>
          </a:bodyPr>
          <a:lstStyle/>
          <a:p>
            <a:r>
              <a:rPr kumimoji="1" lang="ja-JP" altLang="en-US" b="1"/>
              <a:t>本エントリーにあたってのご質問</a:t>
            </a:r>
          </a:p>
        </p:txBody>
      </p:sp>
      <p:sp>
        <p:nvSpPr>
          <p:cNvPr id="5" name="正方形/長方形 4">
            <a:extLst>
              <a:ext uri="{FF2B5EF4-FFF2-40B4-BE49-F238E27FC236}">
                <a16:creationId xmlns:a16="http://schemas.microsoft.com/office/drawing/2014/main" id="{BE142627-3360-DC34-096D-3063BCFDCC20}"/>
              </a:ext>
            </a:extLst>
          </p:cNvPr>
          <p:cNvSpPr/>
          <p:nvPr/>
        </p:nvSpPr>
        <p:spPr>
          <a:xfrm>
            <a:off x="304186" y="156091"/>
            <a:ext cx="68580" cy="44577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AAF11C5-116E-BFAE-AA39-B935F310149A}"/>
              </a:ext>
            </a:extLst>
          </p:cNvPr>
          <p:cNvSpPr txBox="1"/>
          <p:nvPr/>
        </p:nvSpPr>
        <p:spPr>
          <a:xfrm>
            <a:off x="372766" y="748140"/>
            <a:ext cx="11472869" cy="1200329"/>
          </a:xfrm>
          <a:prstGeom prst="rect">
            <a:avLst/>
          </a:prstGeom>
          <a:noFill/>
        </p:spPr>
        <p:txBody>
          <a:bodyPr wrap="square" rtlCol="0">
            <a:spAutoFit/>
          </a:bodyPr>
          <a:lstStyle/>
          <a:p>
            <a:r>
              <a:rPr lang="ja-JP" altLang="en-US"/>
              <a:t>以下の内容をご確認ください。その他のご不明点は事務局（</a:t>
            </a:r>
            <a:r>
              <a:rPr lang="en-US" altLang="ja-JP" dirty="0"/>
              <a:t>JellyWare</a:t>
            </a:r>
            <a:r>
              <a:rPr lang="ja-JP" altLang="en-US"/>
              <a:t>株式会社）までお問い合わせください。</a:t>
            </a:r>
            <a:endParaRPr lang="en-US" altLang="ja-JP" dirty="0"/>
          </a:p>
          <a:p>
            <a:r>
              <a:rPr lang="ja-JP" altLang="en-US"/>
              <a:t>＜問い合わせ先＞</a:t>
            </a:r>
            <a:endParaRPr lang="en-US" altLang="ja-JP" dirty="0"/>
          </a:p>
          <a:p>
            <a:r>
              <a:rPr lang="en-US" altLang="ja-JP" dirty="0"/>
              <a:t>JellyWare</a:t>
            </a:r>
            <a:r>
              <a:rPr lang="ja-JP" altLang="en-US"/>
              <a:t>株式会社　</a:t>
            </a:r>
            <a:r>
              <a:rPr lang="en-US" altLang="ja-JP" dirty="0"/>
              <a:t>KYUSHU BOOST 10000</a:t>
            </a:r>
            <a:r>
              <a:rPr lang="ja-JP" altLang="en-US"/>
              <a:t>事務局　</a:t>
            </a:r>
            <a:endParaRPr lang="en-US" altLang="ja-JP" dirty="0"/>
          </a:p>
          <a:p>
            <a:r>
              <a:rPr lang="ja-JP" altLang="en-US"/>
              <a:t>メールアドレス：</a:t>
            </a:r>
            <a:r>
              <a:rPr lang="en-US" altLang="ja-JP" dirty="0" err="1"/>
              <a:t>info@jellyware.jp</a:t>
            </a:r>
            <a:endParaRPr lang="en-US" altLang="ja-JP" dirty="0"/>
          </a:p>
        </p:txBody>
      </p:sp>
      <p:graphicFrame>
        <p:nvGraphicFramePr>
          <p:cNvPr id="10" name="表 9">
            <a:extLst>
              <a:ext uri="{FF2B5EF4-FFF2-40B4-BE49-F238E27FC236}">
                <a16:creationId xmlns:a16="http://schemas.microsoft.com/office/drawing/2014/main" id="{9F6A638E-EEE6-E5A6-DCB3-7F6E5DB32EA3}"/>
              </a:ext>
            </a:extLst>
          </p:cNvPr>
          <p:cNvGraphicFramePr>
            <a:graphicFrameLocks noGrp="1"/>
          </p:cNvGraphicFramePr>
          <p:nvPr>
            <p:extLst>
              <p:ext uri="{D42A27DB-BD31-4B8C-83A1-F6EECF244321}">
                <p14:modId xmlns:p14="http://schemas.microsoft.com/office/powerpoint/2010/main" val="845558866"/>
              </p:ext>
            </p:extLst>
          </p:nvPr>
        </p:nvGraphicFramePr>
        <p:xfrm>
          <a:off x="489153" y="2154290"/>
          <a:ext cx="11213693" cy="4316185"/>
        </p:xfrm>
        <a:graphic>
          <a:graphicData uri="http://schemas.openxmlformats.org/drawingml/2006/table">
            <a:tbl>
              <a:tblPr firstRow="1" bandRow="1">
                <a:tableStyleId>{72833802-FEF1-4C79-8D5D-14CF1EAF98D9}</a:tableStyleId>
              </a:tblPr>
              <a:tblGrid>
                <a:gridCol w="3988718">
                  <a:extLst>
                    <a:ext uri="{9D8B030D-6E8A-4147-A177-3AD203B41FA5}">
                      <a16:colId xmlns:a16="http://schemas.microsoft.com/office/drawing/2014/main" val="1095370644"/>
                    </a:ext>
                  </a:extLst>
                </a:gridCol>
                <a:gridCol w="7224975">
                  <a:extLst>
                    <a:ext uri="{9D8B030D-6E8A-4147-A177-3AD203B41FA5}">
                      <a16:colId xmlns:a16="http://schemas.microsoft.com/office/drawing/2014/main" val="1018527522"/>
                    </a:ext>
                  </a:extLst>
                </a:gridCol>
              </a:tblGrid>
              <a:tr h="402780">
                <a:tc>
                  <a:txBody>
                    <a:bodyPr/>
                    <a:lstStyle/>
                    <a:p>
                      <a:r>
                        <a:rPr kumimoji="1" lang="ja-JP" altLang="en-US" sz="1600"/>
                        <a:t>質問</a:t>
                      </a:r>
                    </a:p>
                  </a:txBody>
                  <a:tcPr anchor="ctr"/>
                </a:tc>
                <a:tc>
                  <a:txBody>
                    <a:bodyPr/>
                    <a:lstStyle/>
                    <a:p>
                      <a:r>
                        <a:rPr kumimoji="1" lang="ja-JP" altLang="en-US" sz="1600"/>
                        <a:t>回答</a:t>
                      </a:r>
                    </a:p>
                  </a:txBody>
                  <a:tcPr anchor="ctr"/>
                </a:tc>
                <a:extLst>
                  <a:ext uri="{0D108BD9-81ED-4DB2-BD59-A6C34878D82A}">
                    <a16:rowId xmlns:a16="http://schemas.microsoft.com/office/drawing/2014/main" val="1121472512"/>
                  </a:ext>
                </a:extLst>
              </a:tr>
              <a:tr h="993156">
                <a:tc>
                  <a:txBody>
                    <a:bodyPr/>
                    <a:lstStyle/>
                    <a:p>
                      <a:r>
                        <a:rPr kumimoji="1" lang="ja-JP" altLang="en-US" sz="1600"/>
                        <a:t>複数のアイデアでエントリーすることは可能でしょうか？</a:t>
                      </a:r>
                    </a:p>
                  </a:txBody>
                  <a:tcPr anchor="ctr"/>
                </a:tc>
                <a:tc>
                  <a:txBody>
                    <a:bodyPr/>
                    <a:lstStyle/>
                    <a:p>
                      <a:r>
                        <a:rPr kumimoji="1" lang="ja-JP" altLang="en-US" sz="1600"/>
                        <a:t>お一人（</a:t>
                      </a:r>
                      <a:r>
                        <a:rPr kumimoji="1" lang="en-US" altLang="ja-JP" sz="1600" dirty="0"/>
                        <a:t>1</a:t>
                      </a:r>
                      <a:r>
                        <a:rPr kumimoji="1" lang="ja-JP" altLang="en-US" sz="1600"/>
                        <a:t>チーム）</a:t>
                      </a:r>
                      <a:r>
                        <a:rPr kumimoji="1" lang="en-US" altLang="ja-JP" sz="1600" dirty="0"/>
                        <a:t>1</a:t>
                      </a:r>
                      <a:r>
                        <a:rPr kumimoji="1" lang="ja-JP" altLang="en-US" sz="1600"/>
                        <a:t>件のプロジェクトとさせていただきます。</a:t>
                      </a:r>
                      <a:endParaRPr kumimoji="1" lang="en-US" altLang="ja-JP" sz="1600" dirty="0"/>
                    </a:p>
                    <a:p>
                      <a:r>
                        <a:rPr kumimoji="1" lang="ja-JP" altLang="en-US" sz="1600"/>
                        <a:t>また同一テーマで複数の</a:t>
                      </a:r>
                      <a:r>
                        <a:rPr kumimoji="1" lang="en-US" altLang="ja-JP" sz="1600" dirty="0"/>
                        <a:t>AKATSUKI</a:t>
                      </a:r>
                      <a:r>
                        <a:rPr kumimoji="1" lang="ja-JP" altLang="en-US" sz="1600"/>
                        <a:t>プログラムに参加することはできません。</a:t>
                      </a:r>
                      <a:endParaRPr kumimoji="1" lang="en-US" altLang="ja-JP" sz="1600" dirty="0"/>
                    </a:p>
                    <a:p>
                      <a:r>
                        <a:rPr kumimoji="1" lang="en-US" altLang="ja-JP" sz="1200" dirty="0"/>
                        <a:t>※KYUSHU BOOST 10000</a:t>
                      </a:r>
                      <a:r>
                        <a:rPr kumimoji="1" lang="ja-JP" altLang="en-US" sz="1200"/>
                        <a:t>は</a:t>
                      </a:r>
                      <a:r>
                        <a:rPr kumimoji="1" lang="en-US" altLang="ja-JP" sz="1200" dirty="0"/>
                        <a:t>AKATSUKI</a:t>
                      </a:r>
                      <a:r>
                        <a:rPr kumimoji="1" lang="ja-JP" altLang="en-US" sz="1200"/>
                        <a:t>プログラム（</a:t>
                      </a:r>
                      <a:r>
                        <a:rPr kumimoji="1" lang="en-US" altLang="ja-JP" sz="1200" dirty="0">
                          <a:hlinkClick r:id="rId3"/>
                        </a:rPr>
                        <a:t>https://mitouteki.jp/r5/</a:t>
                      </a:r>
                      <a:r>
                        <a:rPr kumimoji="1" lang="ja-JP" altLang="en-US" sz="1200"/>
                        <a:t>）です。</a:t>
                      </a:r>
                    </a:p>
                  </a:txBody>
                  <a:tcPr anchor="ctr"/>
                </a:tc>
                <a:extLst>
                  <a:ext uri="{0D108BD9-81ED-4DB2-BD59-A6C34878D82A}">
                    <a16:rowId xmlns:a16="http://schemas.microsoft.com/office/drawing/2014/main" val="1178150748"/>
                  </a:ext>
                </a:extLst>
              </a:tr>
              <a:tr h="695209">
                <a:tc>
                  <a:txBody>
                    <a:bodyPr/>
                    <a:lstStyle/>
                    <a:p>
                      <a:r>
                        <a:rPr kumimoji="1" lang="en-US" altLang="ja-JP" sz="1600" dirty="0"/>
                        <a:t>8/10</a:t>
                      </a:r>
                      <a:r>
                        <a:rPr kumimoji="1" lang="ja-JP" altLang="en-US" sz="1600"/>
                        <a:t>プレプログラムに参加できません。本エントリーは可能でしょうか？</a:t>
                      </a:r>
                    </a:p>
                  </a:txBody>
                  <a:tcPr anchor="ctr"/>
                </a:tc>
                <a:tc>
                  <a:txBody>
                    <a:bodyPr/>
                    <a:lstStyle/>
                    <a:p>
                      <a:r>
                        <a:rPr kumimoji="1" lang="ja-JP" altLang="en-US" sz="1600"/>
                        <a:t>可能です。本紙を参考にチームメンバーと事業アイデアをご検討の上、エントリーされてください。</a:t>
                      </a:r>
                    </a:p>
                  </a:txBody>
                  <a:tcPr anchor="ctr"/>
                </a:tc>
                <a:extLst>
                  <a:ext uri="{0D108BD9-81ED-4DB2-BD59-A6C34878D82A}">
                    <a16:rowId xmlns:a16="http://schemas.microsoft.com/office/drawing/2014/main" val="1436109308"/>
                  </a:ext>
                </a:extLst>
              </a:tr>
              <a:tr h="402780">
                <a:tc>
                  <a:txBody>
                    <a:bodyPr/>
                    <a:lstStyle/>
                    <a:p>
                      <a:r>
                        <a:rPr kumimoji="1" lang="ja-JP" altLang="en-US" sz="1600"/>
                        <a:t>本資料はチーム全員が提出する必要がありますか？</a:t>
                      </a:r>
                    </a:p>
                  </a:txBody>
                  <a:tcPr anchor="ctr"/>
                </a:tc>
                <a:tc>
                  <a:txBody>
                    <a:bodyPr/>
                    <a:lstStyle/>
                    <a:p>
                      <a:r>
                        <a:rPr kumimoji="1" lang="ja-JP" altLang="en-US" sz="1600"/>
                        <a:t>チームリーダーの方がご提出ください。複数提出された場合も問題はないですが、リーダーの提出物を確認します。</a:t>
                      </a:r>
                      <a:endParaRPr kumimoji="1" lang="en-US" altLang="ja-JP" sz="1600" dirty="0"/>
                    </a:p>
                  </a:txBody>
                  <a:tcPr anchor="ctr"/>
                </a:tc>
                <a:extLst>
                  <a:ext uri="{0D108BD9-81ED-4DB2-BD59-A6C34878D82A}">
                    <a16:rowId xmlns:a16="http://schemas.microsoft.com/office/drawing/2014/main" val="1074058810"/>
                  </a:ext>
                </a:extLst>
              </a:tr>
              <a:tr h="402780">
                <a:tc>
                  <a:txBody>
                    <a:bodyPr/>
                    <a:lstStyle/>
                    <a:p>
                      <a:r>
                        <a:rPr kumimoji="1" lang="ja-JP" altLang="en-US" sz="1600"/>
                        <a:t>個人での本プログラム参加は可能でしょうか？</a:t>
                      </a:r>
                    </a:p>
                  </a:txBody>
                  <a:tcPr anchor="ctr"/>
                </a:tc>
                <a:tc>
                  <a:txBody>
                    <a:bodyPr/>
                    <a:lstStyle/>
                    <a:p>
                      <a:r>
                        <a:rPr kumimoji="1" lang="ja-JP" altLang="en-US" sz="1600"/>
                        <a:t>ご参加いただけます。ただし、本人がプロダクト開発等を最終報告会（</a:t>
                      </a:r>
                      <a:r>
                        <a:rPr kumimoji="1" lang="en-US" altLang="ja-JP" sz="1600" dirty="0"/>
                        <a:t>2</a:t>
                      </a:r>
                      <a:r>
                        <a:rPr kumimoji="1" lang="ja-JP" altLang="en-US" sz="1600"/>
                        <a:t>月）までやり切れることと、その後の未踏事業等への応募等の今後の方針が明確であると判断できる場合に限ります。</a:t>
                      </a:r>
                    </a:p>
                  </a:txBody>
                  <a:tcPr anchor="ctr"/>
                </a:tc>
                <a:extLst>
                  <a:ext uri="{0D108BD9-81ED-4DB2-BD59-A6C34878D82A}">
                    <a16:rowId xmlns:a16="http://schemas.microsoft.com/office/drawing/2014/main" val="72172201"/>
                  </a:ext>
                </a:extLst>
              </a:tr>
              <a:tr h="695209">
                <a:tc>
                  <a:txBody>
                    <a:bodyPr/>
                    <a:lstStyle/>
                    <a:p>
                      <a:r>
                        <a:rPr kumimoji="1" lang="ja-JP" altLang="en-US" sz="1600"/>
                        <a:t>申込者もしくはチームメンバーが</a:t>
                      </a:r>
                      <a:r>
                        <a:rPr kumimoji="1" lang="en-US" altLang="ja-JP" sz="1600" dirty="0"/>
                        <a:t>30</a:t>
                      </a:r>
                      <a:r>
                        <a:rPr kumimoji="1" lang="ja-JP" altLang="en-US" sz="1600"/>
                        <a:t>歳以上です。参加はできないでしょうか？</a:t>
                      </a:r>
                    </a:p>
                  </a:txBody>
                  <a:tcPr anchor="ctr"/>
                </a:tc>
                <a:tc>
                  <a:txBody>
                    <a:bodyPr/>
                    <a:lstStyle/>
                    <a:p>
                      <a:r>
                        <a:rPr kumimoji="1" lang="ja-JP" altLang="en-US" sz="1600"/>
                        <a:t>原則</a:t>
                      </a:r>
                      <a:r>
                        <a:rPr kumimoji="1" lang="en-US" altLang="ja-JP" sz="1600" dirty="0"/>
                        <a:t>30</a:t>
                      </a:r>
                      <a:r>
                        <a:rPr kumimoji="1" lang="ja-JP" altLang="en-US" sz="1600"/>
                        <a:t>歳未満を受け付けています。状況によっては参加を認める可能性がございますので、まずは事務局宛（</a:t>
                      </a:r>
                      <a:r>
                        <a:rPr kumimoji="1" lang="en-US" altLang="ja-JP" sz="1600" dirty="0" err="1"/>
                        <a:t>info@jellyware.jp</a:t>
                      </a:r>
                      <a:r>
                        <a:rPr kumimoji="1" lang="ja-JP" altLang="en-US" sz="1600"/>
                        <a:t>）にご相談ください。</a:t>
                      </a:r>
                    </a:p>
                    <a:p>
                      <a:r>
                        <a:rPr kumimoji="1" lang="ja-JP" altLang="en-US" sz="1600"/>
                        <a:t>ただし、</a:t>
                      </a:r>
                      <a:r>
                        <a:rPr kumimoji="1" lang="en-US" altLang="ja-JP" sz="1600" dirty="0"/>
                        <a:t>40</a:t>
                      </a:r>
                      <a:r>
                        <a:rPr kumimoji="1" lang="ja-JP" altLang="en-US" sz="1600"/>
                        <a:t>歳以上の参加はいかなる理由でもお受けすることができません。</a:t>
                      </a:r>
                    </a:p>
                  </a:txBody>
                  <a:tcPr anchor="ctr"/>
                </a:tc>
                <a:extLst>
                  <a:ext uri="{0D108BD9-81ED-4DB2-BD59-A6C34878D82A}">
                    <a16:rowId xmlns:a16="http://schemas.microsoft.com/office/drawing/2014/main" val="2250620938"/>
                  </a:ext>
                </a:extLst>
              </a:tr>
            </a:tbl>
          </a:graphicData>
        </a:graphic>
      </p:graphicFrame>
      <p:sp>
        <p:nvSpPr>
          <p:cNvPr id="2" name="スライド番号プレースホルダー 1">
            <a:extLst>
              <a:ext uri="{FF2B5EF4-FFF2-40B4-BE49-F238E27FC236}">
                <a16:creationId xmlns:a16="http://schemas.microsoft.com/office/drawing/2014/main" id="{021E1CB8-625B-CCD9-F597-9928C0A44057}"/>
              </a:ext>
            </a:extLst>
          </p:cNvPr>
          <p:cNvSpPr>
            <a:spLocks noGrp="1"/>
          </p:cNvSpPr>
          <p:nvPr>
            <p:ph type="sldNum" sz="quarter" idx="12"/>
          </p:nvPr>
        </p:nvSpPr>
        <p:spPr/>
        <p:txBody>
          <a:bodyPr/>
          <a:lstStyle/>
          <a:p>
            <a:fld id="{C40B5E85-7B9D-0548-98D1-1C321D30CC7E}" type="slidenum">
              <a:rPr kumimoji="1" lang="ja-JP" altLang="en-US" smtClean="0"/>
              <a:t>4</a:t>
            </a:fld>
            <a:endParaRPr kumimoji="1" lang="ja-JP" altLang="en-US"/>
          </a:p>
        </p:txBody>
      </p:sp>
    </p:spTree>
    <p:extLst>
      <p:ext uri="{BB962C8B-B14F-4D97-AF65-F5344CB8AC3E}">
        <p14:creationId xmlns:p14="http://schemas.microsoft.com/office/powerpoint/2010/main" val="3802585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F88786C-DCC9-4EC9-FC0F-57E3CB30F7F6}"/>
              </a:ext>
            </a:extLst>
          </p:cNvPr>
          <p:cNvSpPr txBox="1"/>
          <p:nvPr/>
        </p:nvSpPr>
        <p:spPr>
          <a:xfrm>
            <a:off x="372766" y="202049"/>
            <a:ext cx="3190297" cy="369332"/>
          </a:xfrm>
          <a:prstGeom prst="rect">
            <a:avLst/>
          </a:prstGeom>
          <a:noFill/>
        </p:spPr>
        <p:txBody>
          <a:bodyPr wrap="none" rtlCol="0">
            <a:spAutoFit/>
          </a:bodyPr>
          <a:lstStyle/>
          <a:p>
            <a:r>
              <a:rPr kumimoji="1" lang="ja-JP" altLang="en-US" b="1"/>
              <a:t>本エントリーフォーマット</a:t>
            </a:r>
            <a:r>
              <a:rPr kumimoji="1" lang="en-US" altLang="ja-JP" b="1" dirty="0"/>
              <a:t>①</a:t>
            </a:r>
            <a:endParaRPr kumimoji="1" lang="ja-JP" altLang="en-US" b="1"/>
          </a:p>
        </p:txBody>
      </p:sp>
      <p:sp>
        <p:nvSpPr>
          <p:cNvPr id="5" name="正方形/長方形 4">
            <a:extLst>
              <a:ext uri="{FF2B5EF4-FFF2-40B4-BE49-F238E27FC236}">
                <a16:creationId xmlns:a16="http://schemas.microsoft.com/office/drawing/2014/main" id="{BE142627-3360-DC34-096D-3063BCFDCC20}"/>
              </a:ext>
            </a:extLst>
          </p:cNvPr>
          <p:cNvSpPr/>
          <p:nvPr/>
        </p:nvSpPr>
        <p:spPr>
          <a:xfrm>
            <a:off x="304186" y="156091"/>
            <a:ext cx="68580" cy="44577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F432EF64-D993-27DE-CF07-661550198FD7}"/>
              </a:ext>
            </a:extLst>
          </p:cNvPr>
          <p:cNvSpPr txBox="1"/>
          <p:nvPr/>
        </p:nvSpPr>
        <p:spPr>
          <a:xfrm>
            <a:off x="436756" y="817417"/>
            <a:ext cx="3190297" cy="369332"/>
          </a:xfrm>
          <a:prstGeom prst="rect">
            <a:avLst/>
          </a:prstGeom>
          <a:noFill/>
        </p:spPr>
        <p:txBody>
          <a:bodyPr wrap="square" rtlCol="0">
            <a:spAutoFit/>
          </a:bodyPr>
          <a:lstStyle/>
          <a:p>
            <a:r>
              <a:rPr kumimoji="1" lang="ja-JP" altLang="en-US"/>
              <a:t>事業アイデアの名前（仮）：</a:t>
            </a:r>
          </a:p>
        </p:txBody>
      </p:sp>
      <p:sp>
        <p:nvSpPr>
          <p:cNvPr id="3" name="スライド番号プレースホルダー 2">
            <a:extLst>
              <a:ext uri="{FF2B5EF4-FFF2-40B4-BE49-F238E27FC236}">
                <a16:creationId xmlns:a16="http://schemas.microsoft.com/office/drawing/2014/main" id="{79E0DE80-C9E0-B32A-92A5-EB94913CD106}"/>
              </a:ext>
            </a:extLst>
          </p:cNvPr>
          <p:cNvSpPr>
            <a:spLocks noGrp="1"/>
          </p:cNvSpPr>
          <p:nvPr>
            <p:ph type="sldNum" sz="quarter" idx="12"/>
          </p:nvPr>
        </p:nvSpPr>
        <p:spPr/>
        <p:txBody>
          <a:bodyPr/>
          <a:lstStyle/>
          <a:p>
            <a:fld id="{C40B5E85-7B9D-0548-98D1-1C321D30CC7E}" type="slidenum">
              <a:rPr kumimoji="1" lang="ja-JP" altLang="en-US" smtClean="0"/>
              <a:t>5</a:t>
            </a:fld>
            <a:endParaRPr kumimoji="1" lang="ja-JP" altLang="en-US"/>
          </a:p>
        </p:txBody>
      </p:sp>
      <p:sp>
        <p:nvSpPr>
          <p:cNvPr id="6" name="正方形/長方形 5">
            <a:extLst>
              <a:ext uri="{FF2B5EF4-FFF2-40B4-BE49-F238E27FC236}">
                <a16:creationId xmlns:a16="http://schemas.microsoft.com/office/drawing/2014/main" id="{ACFEE9A2-70A0-CA08-B732-52194A81A9D7}"/>
              </a:ext>
            </a:extLst>
          </p:cNvPr>
          <p:cNvSpPr/>
          <p:nvPr/>
        </p:nvSpPr>
        <p:spPr>
          <a:xfrm>
            <a:off x="436756" y="1432786"/>
            <a:ext cx="2086069" cy="805932"/>
          </a:xfrm>
          <a:prstGeom prst="rect">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t>テーマ</a:t>
            </a:r>
            <a:endParaRPr kumimoji="1" lang="ja-JP" altLang="en-US" b="1"/>
          </a:p>
        </p:txBody>
      </p:sp>
      <p:sp>
        <p:nvSpPr>
          <p:cNvPr id="7" name="正方形/長方形 6">
            <a:extLst>
              <a:ext uri="{FF2B5EF4-FFF2-40B4-BE49-F238E27FC236}">
                <a16:creationId xmlns:a16="http://schemas.microsoft.com/office/drawing/2014/main" id="{806452F5-7831-9864-CDB5-E149444038FE}"/>
              </a:ext>
            </a:extLst>
          </p:cNvPr>
          <p:cNvSpPr/>
          <p:nvPr/>
        </p:nvSpPr>
        <p:spPr>
          <a:xfrm>
            <a:off x="2695047" y="1432786"/>
            <a:ext cx="9060197" cy="805932"/>
          </a:xfrm>
          <a:prstGeom prst="rect">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あなたが取り組むテーマを簡潔に記載してください。</a:t>
            </a:r>
            <a:endParaRPr kumimoji="1" lang="ja-JP" altLang="en-US">
              <a:solidFill>
                <a:schemeClr val="tx1"/>
              </a:solidFill>
            </a:endParaRPr>
          </a:p>
        </p:txBody>
      </p:sp>
      <p:sp>
        <p:nvSpPr>
          <p:cNvPr id="15" name="正方形/長方形 14">
            <a:extLst>
              <a:ext uri="{FF2B5EF4-FFF2-40B4-BE49-F238E27FC236}">
                <a16:creationId xmlns:a16="http://schemas.microsoft.com/office/drawing/2014/main" id="{4CD258E5-8F2C-5EF0-74F2-BFD5C2C76E79}"/>
              </a:ext>
            </a:extLst>
          </p:cNvPr>
          <p:cNvSpPr/>
          <p:nvPr/>
        </p:nvSpPr>
        <p:spPr>
          <a:xfrm>
            <a:off x="436756" y="2305379"/>
            <a:ext cx="2086069" cy="1434096"/>
          </a:xfrm>
          <a:prstGeom prst="rect">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t>テーマへの思い</a:t>
            </a:r>
            <a:endParaRPr kumimoji="1" lang="ja-JP" altLang="en-US" b="1"/>
          </a:p>
        </p:txBody>
      </p:sp>
      <p:sp>
        <p:nvSpPr>
          <p:cNvPr id="16" name="正方形/長方形 15">
            <a:extLst>
              <a:ext uri="{FF2B5EF4-FFF2-40B4-BE49-F238E27FC236}">
                <a16:creationId xmlns:a16="http://schemas.microsoft.com/office/drawing/2014/main" id="{C0C00A61-BC49-B691-D1F1-0ABDF567DCB8}"/>
              </a:ext>
            </a:extLst>
          </p:cNvPr>
          <p:cNvSpPr/>
          <p:nvPr/>
        </p:nvSpPr>
        <p:spPr>
          <a:xfrm>
            <a:off x="2695047" y="2305379"/>
            <a:ext cx="9060197" cy="1434096"/>
          </a:xfrm>
          <a:prstGeom prst="rect">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a:solidFill>
                  <a:schemeClr val="tx1"/>
                </a:solidFill>
              </a:rPr>
              <a:t>そのテーマを設定した理由や思いを教えて下さい。</a:t>
            </a:r>
            <a:endParaRPr kumimoji="1" lang="en-US" altLang="ja-JP" dirty="0">
              <a:solidFill>
                <a:schemeClr val="tx1"/>
              </a:solidFill>
            </a:endParaRPr>
          </a:p>
          <a:p>
            <a:r>
              <a:rPr lang="ja-JP" altLang="en-US">
                <a:solidFill>
                  <a:schemeClr val="tx1"/>
                </a:solidFill>
              </a:rPr>
              <a:t>・原体験として、〇〇に困ったことがあるから</a:t>
            </a:r>
            <a:endParaRPr lang="en-US" altLang="ja-JP" dirty="0">
              <a:solidFill>
                <a:schemeClr val="tx1"/>
              </a:solidFill>
            </a:endParaRPr>
          </a:p>
          <a:p>
            <a:r>
              <a:rPr kumimoji="1" lang="ja-JP" altLang="en-US">
                <a:solidFill>
                  <a:schemeClr val="tx1"/>
                </a:solidFill>
              </a:rPr>
              <a:t>・〇〇が好きだから。</a:t>
            </a:r>
            <a:endParaRPr kumimoji="1" lang="en-US" altLang="ja-JP" dirty="0">
              <a:solidFill>
                <a:schemeClr val="tx1"/>
              </a:solidFill>
            </a:endParaRPr>
          </a:p>
          <a:p>
            <a:r>
              <a:rPr lang="ja-JP" altLang="en-US">
                <a:solidFill>
                  <a:schemeClr val="tx1"/>
                </a:solidFill>
              </a:rPr>
              <a:t>・〇〇の領域で将来仕事をしたいと思っているから。</a:t>
            </a:r>
            <a:endParaRPr kumimoji="1" lang="ja-JP" altLang="en-US">
              <a:solidFill>
                <a:schemeClr val="tx1"/>
              </a:solidFill>
            </a:endParaRPr>
          </a:p>
        </p:txBody>
      </p:sp>
      <p:sp>
        <p:nvSpPr>
          <p:cNvPr id="19" name="正方形/長方形 18">
            <a:extLst>
              <a:ext uri="{FF2B5EF4-FFF2-40B4-BE49-F238E27FC236}">
                <a16:creationId xmlns:a16="http://schemas.microsoft.com/office/drawing/2014/main" id="{17EFBB06-8107-3782-B36B-9AFAB2F293EA}"/>
              </a:ext>
            </a:extLst>
          </p:cNvPr>
          <p:cNvSpPr/>
          <p:nvPr/>
        </p:nvSpPr>
        <p:spPr>
          <a:xfrm>
            <a:off x="436756" y="5316329"/>
            <a:ext cx="2086069" cy="1434095"/>
          </a:xfrm>
          <a:prstGeom prst="rect">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t>個人・チーム特徴</a:t>
            </a:r>
            <a:endParaRPr kumimoji="1" lang="ja-JP" altLang="en-US" b="1"/>
          </a:p>
        </p:txBody>
      </p:sp>
      <p:sp>
        <p:nvSpPr>
          <p:cNvPr id="20" name="正方形/長方形 19">
            <a:extLst>
              <a:ext uri="{FF2B5EF4-FFF2-40B4-BE49-F238E27FC236}">
                <a16:creationId xmlns:a16="http://schemas.microsoft.com/office/drawing/2014/main" id="{890FBC66-4008-7178-DE55-6CFA13B1E34B}"/>
              </a:ext>
            </a:extLst>
          </p:cNvPr>
          <p:cNvSpPr/>
          <p:nvPr/>
        </p:nvSpPr>
        <p:spPr>
          <a:xfrm>
            <a:off x="2695047" y="5316329"/>
            <a:ext cx="9060197" cy="1434095"/>
          </a:xfrm>
          <a:prstGeom prst="rect">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a:solidFill>
                  <a:schemeClr val="tx1"/>
                </a:solidFill>
              </a:rPr>
              <a:t>チーム（個人）の強みや経験など</a:t>
            </a:r>
            <a:endParaRPr kumimoji="1" lang="en-US" altLang="ja-JP" dirty="0">
              <a:solidFill>
                <a:schemeClr val="tx1"/>
              </a:solidFill>
            </a:endParaRPr>
          </a:p>
        </p:txBody>
      </p:sp>
      <p:sp>
        <p:nvSpPr>
          <p:cNvPr id="8" name="正方形/長方形 7">
            <a:extLst>
              <a:ext uri="{FF2B5EF4-FFF2-40B4-BE49-F238E27FC236}">
                <a16:creationId xmlns:a16="http://schemas.microsoft.com/office/drawing/2014/main" id="{CBAC0CC9-D1B2-742C-328A-18106154EBFE}"/>
              </a:ext>
            </a:extLst>
          </p:cNvPr>
          <p:cNvSpPr/>
          <p:nvPr/>
        </p:nvSpPr>
        <p:spPr>
          <a:xfrm>
            <a:off x="436756" y="3810854"/>
            <a:ext cx="2086069" cy="1434095"/>
          </a:xfrm>
          <a:prstGeom prst="rect">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t>事業アイデア概要</a:t>
            </a:r>
          </a:p>
        </p:txBody>
      </p:sp>
      <p:sp>
        <p:nvSpPr>
          <p:cNvPr id="9" name="正方形/長方形 8">
            <a:extLst>
              <a:ext uri="{FF2B5EF4-FFF2-40B4-BE49-F238E27FC236}">
                <a16:creationId xmlns:a16="http://schemas.microsoft.com/office/drawing/2014/main" id="{3A4AC234-3C64-A527-10B3-497176FFE8A9}"/>
              </a:ext>
            </a:extLst>
          </p:cNvPr>
          <p:cNvSpPr/>
          <p:nvPr/>
        </p:nvSpPr>
        <p:spPr>
          <a:xfrm>
            <a:off x="2695047" y="3810854"/>
            <a:ext cx="9060197" cy="1434095"/>
          </a:xfrm>
          <a:prstGeom prst="rect">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a:solidFill>
                  <a:schemeClr val="tx1"/>
                </a:solidFill>
              </a:rPr>
              <a:t>誰に、何を、どのように届けるのか？</a:t>
            </a:r>
            <a:endParaRPr kumimoji="1" lang="en-US" altLang="ja-JP" dirty="0">
              <a:solidFill>
                <a:schemeClr val="tx1"/>
              </a:solidFill>
            </a:endParaRPr>
          </a:p>
          <a:p>
            <a:r>
              <a:rPr lang="ja-JP" altLang="en-US">
                <a:solidFill>
                  <a:schemeClr val="tx1"/>
                </a:solidFill>
              </a:rPr>
              <a:t>何を使って、何を実現するか？</a:t>
            </a:r>
            <a:endParaRPr kumimoji="1" lang="en-US" altLang="ja-JP" dirty="0">
              <a:solidFill>
                <a:schemeClr val="tx1"/>
              </a:solidFill>
            </a:endParaRPr>
          </a:p>
        </p:txBody>
      </p:sp>
      <p:sp>
        <p:nvSpPr>
          <p:cNvPr id="10" name="正方形/長方形 9">
            <a:extLst>
              <a:ext uri="{FF2B5EF4-FFF2-40B4-BE49-F238E27FC236}">
                <a16:creationId xmlns:a16="http://schemas.microsoft.com/office/drawing/2014/main" id="{410BE2D9-CA6E-8D5F-4707-B71BC759B7E1}"/>
              </a:ext>
            </a:extLst>
          </p:cNvPr>
          <p:cNvSpPr/>
          <p:nvPr/>
        </p:nvSpPr>
        <p:spPr>
          <a:xfrm>
            <a:off x="3627053" y="693198"/>
            <a:ext cx="8128191" cy="576124"/>
          </a:xfrm>
          <a:prstGeom prst="rect">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a:solidFill>
                <a:schemeClr val="tx1"/>
              </a:solidFill>
            </a:endParaRPr>
          </a:p>
        </p:txBody>
      </p:sp>
    </p:spTree>
    <p:extLst>
      <p:ext uri="{BB962C8B-B14F-4D97-AF65-F5344CB8AC3E}">
        <p14:creationId xmlns:p14="http://schemas.microsoft.com/office/powerpoint/2010/main" val="3626389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F88786C-DCC9-4EC9-FC0F-57E3CB30F7F6}"/>
              </a:ext>
            </a:extLst>
          </p:cNvPr>
          <p:cNvSpPr txBox="1"/>
          <p:nvPr/>
        </p:nvSpPr>
        <p:spPr>
          <a:xfrm>
            <a:off x="372766" y="202049"/>
            <a:ext cx="3185487" cy="369332"/>
          </a:xfrm>
          <a:prstGeom prst="rect">
            <a:avLst/>
          </a:prstGeom>
          <a:noFill/>
        </p:spPr>
        <p:txBody>
          <a:bodyPr wrap="none" rtlCol="0">
            <a:spAutoFit/>
          </a:bodyPr>
          <a:lstStyle/>
          <a:p>
            <a:r>
              <a:rPr kumimoji="1" lang="ja-JP" altLang="en-US" b="1"/>
              <a:t>本エントリーフォーマット</a:t>
            </a:r>
            <a:r>
              <a:rPr kumimoji="1" lang="en-US" altLang="ja-JP" b="1" dirty="0"/>
              <a:t>②</a:t>
            </a:r>
            <a:endParaRPr kumimoji="1" lang="ja-JP" altLang="en-US" b="1"/>
          </a:p>
        </p:txBody>
      </p:sp>
      <p:sp>
        <p:nvSpPr>
          <p:cNvPr id="5" name="正方形/長方形 4">
            <a:extLst>
              <a:ext uri="{FF2B5EF4-FFF2-40B4-BE49-F238E27FC236}">
                <a16:creationId xmlns:a16="http://schemas.microsoft.com/office/drawing/2014/main" id="{BE142627-3360-DC34-096D-3063BCFDCC20}"/>
              </a:ext>
            </a:extLst>
          </p:cNvPr>
          <p:cNvSpPr/>
          <p:nvPr/>
        </p:nvSpPr>
        <p:spPr>
          <a:xfrm>
            <a:off x="304186" y="156091"/>
            <a:ext cx="68580" cy="44577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ACFEE9A2-70A0-CA08-B732-52194A81A9D7}"/>
              </a:ext>
            </a:extLst>
          </p:cNvPr>
          <p:cNvSpPr/>
          <p:nvPr/>
        </p:nvSpPr>
        <p:spPr>
          <a:xfrm>
            <a:off x="436756" y="817417"/>
            <a:ext cx="2086069" cy="1887203"/>
          </a:xfrm>
          <a:prstGeom prst="rect">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t>ターゲット</a:t>
            </a:r>
          </a:p>
        </p:txBody>
      </p:sp>
      <p:sp>
        <p:nvSpPr>
          <p:cNvPr id="7" name="正方形/長方形 6">
            <a:extLst>
              <a:ext uri="{FF2B5EF4-FFF2-40B4-BE49-F238E27FC236}">
                <a16:creationId xmlns:a16="http://schemas.microsoft.com/office/drawing/2014/main" id="{806452F5-7831-9864-CDB5-E149444038FE}"/>
              </a:ext>
            </a:extLst>
          </p:cNvPr>
          <p:cNvSpPr/>
          <p:nvPr/>
        </p:nvSpPr>
        <p:spPr>
          <a:xfrm>
            <a:off x="2695047" y="817417"/>
            <a:ext cx="9060197" cy="1887203"/>
          </a:xfrm>
          <a:prstGeom prst="rect">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あなたのアイデアを誰に提供しますか？具体的に記載してください。マッチング等の複数名が介在するサービスは各人物について記載してください。</a:t>
            </a:r>
            <a:endParaRPr kumimoji="1" lang="ja-JP" altLang="en-US">
              <a:solidFill>
                <a:schemeClr val="tx1"/>
              </a:solidFill>
            </a:endParaRPr>
          </a:p>
        </p:txBody>
      </p:sp>
      <p:sp>
        <p:nvSpPr>
          <p:cNvPr id="8" name="正方形/長方形 7">
            <a:extLst>
              <a:ext uri="{FF2B5EF4-FFF2-40B4-BE49-F238E27FC236}">
                <a16:creationId xmlns:a16="http://schemas.microsoft.com/office/drawing/2014/main" id="{81E8EA03-22C6-9E02-21C9-59D1A3598A3E}"/>
              </a:ext>
            </a:extLst>
          </p:cNvPr>
          <p:cNvSpPr/>
          <p:nvPr/>
        </p:nvSpPr>
        <p:spPr>
          <a:xfrm>
            <a:off x="436756" y="2793083"/>
            <a:ext cx="2086069" cy="1887203"/>
          </a:xfrm>
          <a:prstGeom prst="rect">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t>ターゲット</a:t>
            </a:r>
            <a:endParaRPr kumimoji="1" lang="en-US" altLang="ja-JP" b="1" dirty="0"/>
          </a:p>
          <a:p>
            <a:pPr algn="ctr"/>
            <a:r>
              <a:rPr lang="ja-JP" altLang="en-US" b="1"/>
              <a:t>の</a:t>
            </a:r>
            <a:endParaRPr lang="en-US" altLang="ja-JP" b="1" dirty="0"/>
          </a:p>
          <a:p>
            <a:pPr algn="ctr"/>
            <a:r>
              <a:rPr kumimoji="1" lang="ja-JP" altLang="en-US" b="1"/>
              <a:t>課題</a:t>
            </a:r>
          </a:p>
        </p:txBody>
      </p:sp>
      <p:sp>
        <p:nvSpPr>
          <p:cNvPr id="11" name="正方形/長方形 10">
            <a:extLst>
              <a:ext uri="{FF2B5EF4-FFF2-40B4-BE49-F238E27FC236}">
                <a16:creationId xmlns:a16="http://schemas.microsoft.com/office/drawing/2014/main" id="{BD660BEC-30E8-A72C-96D9-FA9D39DF4F5E}"/>
              </a:ext>
            </a:extLst>
          </p:cNvPr>
          <p:cNvSpPr/>
          <p:nvPr/>
        </p:nvSpPr>
        <p:spPr>
          <a:xfrm>
            <a:off x="2695047" y="2793083"/>
            <a:ext cx="9060197" cy="1887203"/>
          </a:xfrm>
          <a:prstGeom prst="rect">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ターゲットは何に不満や問題を抱えていますか？</a:t>
            </a:r>
            <a:endParaRPr kumimoji="1" lang="ja-JP" altLang="en-US">
              <a:solidFill>
                <a:schemeClr val="tx1"/>
              </a:solidFill>
            </a:endParaRPr>
          </a:p>
        </p:txBody>
      </p:sp>
      <p:sp>
        <p:nvSpPr>
          <p:cNvPr id="12" name="正方形/長方形 11">
            <a:extLst>
              <a:ext uri="{FF2B5EF4-FFF2-40B4-BE49-F238E27FC236}">
                <a16:creationId xmlns:a16="http://schemas.microsoft.com/office/drawing/2014/main" id="{7C7794E6-B395-AA4E-2219-DD17F27DEACE}"/>
              </a:ext>
            </a:extLst>
          </p:cNvPr>
          <p:cNvSpPr/>
          <p:nvPr/>
        </p:nvSpPr>
        <p:spPr>
          <a:xfrm>
            <a:off x="436756" y="4768748"/>
            <a:ext cx="2086069" cy="1887203"/>
          </a:xfrm>
          <a:prstGeom prst="rect">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t>解決方針</a:t>
            </a:r>
            <a:endParaRPr kumimoji="1" lang="en-US" altLang="ja-JP" b="1" dirty="0"/>
          </a:p>
        </p:txBody>
      </p:sp>
      <p:sp>
        <p:nvSpPr>
          <p:cNvPr id="13" name="正方形/長方形 12">
            <a:extLst>
              <a:ext uri="{FF2B5EF4-FFF2-40B4-BE49-F238E27FC236}">
                <a16:creationId xmlns:a16="http://schemas.microsoft.com/office/drawing/2014/main" id="{03F49435-5DC7-3B41-8283-FE14EEAE5211}"/>
              </a:ext>
            </a:extLst>
          </p:cNvPr>
          <p:cNvSpPr/>
          <p:nvPr/>
        </p:nvSpPr>
        <p:spPr>
          <a:xfrm>
            <a:off x="2695047" y="4768748"/>
            <a:ext cx="9060197" cy="1887203"/>
          </a:xfrm>
          <a:prstGeom prst="rect">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a:solidFill>
                  <a:schemeClr val="tx1"/>
                </a:solidFill>
              </a:rPr>
              <a:t>ターゲットの課題をどのように解決しますか？</a:t>
            </a:r>
          </a:p>
        </p:txBody>
      </p:sp>
      <p:sp>
        <p:nvSpPr>
          <p:cNvPr id="2" name="スライド番号プレースホルダー 1">
            <a:extLst>
              <a:ext uri="{FF2B5EF4-FFF2-40B4-BE49-F238E27FC236}">
                <a16:creationId xmlns:a16="http://schemas.microsoft.com/office/drawing/2014/main" id="{F341CE35-EA35-95D1-1051-B8B0007EFA9B}"/>
              </a:ext>
            </a:extLst>
          </p:cNvPr>
          <p:cNvSpPr>
            <a:spLocks noGrp="1"/>
          </p:cNvSpPr>
          <p:nvPr>
            <p:ph type="sldNum" sz="quarter" idx="12"/>
          </p:nvPr>
        </p:nvSpPr>
        <p:spPr/>
        <p:txBody>
          <a:bodyPr/>
          <a:lstStyle/>
          <a:p>
            <a:fld id="{C40B5E85-7B9D-0548-98D1-1C321D30CC7E}" type="slidenum">
              <a:rPr kumimoji="1" lang="ja-JP" altLang="en-US" smtClean="0"/>
              <a:t>6</a:t>
            </a:fld>
            <a:endParaRPr kumimoji="1" lang="ja-JP" altLang="en-US"/>
          </a:p>
        </p:txBody>
      </p:sp>
    </p:spTree>
    <p:extLst>
      <p:ext uri="{BB962C8B-B14F-4D97-AF65-F5344CB8AC3E}">
        <p14:creationId xmlns:p14="http://schemas.microsoft.com/office/powerpoint/2010/main" val="501013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F88786C-DCC9-4EC9-FC0F-57E3CB30F7F6}"/>
              </a:ext>
            </a:extLst>
          </p:cNvPr>
          <p:cNvSpPr txBox="1"/>
          <p:nvPr/>
        </p:nvSpPr>
        <p:spPr>
          <a:xfrm>
            <a:off x="372766" y="202049"/>
            <a:ext cx="3185487" cy="369332"/>
          </a:xfrm>
          <a:prstGeom prst="rect">
            <a:avLst/>
          </a:prstGeom>
          <a:noFill/>
        </p:spPr>
        <p:txBody>
          <a:bodyPr wrap="none" rtlCol="0">
            <a:spAutoFit/>
          </a:bodyPr>
          <a:lstStyle/>
          <a:p>
            <a:r>
              <a:rPr kumimoji="1" lang="ja-JP" altLang="en-US" b="1"/>
              <a:t>本エントリーフォーマット</a:t>
            </a:r>
            <a:r>
              <a:rPr kumimoji="1" lang="en-US" altLang="ja-JP" b="1" dirty="0"/>
              <a:t>③</a:t>
            </a:r>
            <a:endParaRPr kumimoji="1" lang="ja-JP" altLang="en-US" b="1"/>
          </a:p>
        </p:txBody>
      </p:sp>
      <p:sp>
        <p:nvSpPr>
          <p:cNvPr id="5" name="正方形/長方形 4">
            <a:extLst>
              <a:ext uri="{FF2B5EF4-FFF2-40B4-BE49-F238E27FC236}">
                <a16:creationId xmlns:a16="http://schemas.microsoft.com/office/drawing/2014/main" id="{BE142627-3360-DC34-096D-3063BCFDCC20}"/>
              </a:ext>
            </a:extLst>
          </p:cNvPr>
          <p:cNvSpPr/>
          <p:nvPr/>
        </p:nvSpPr>
        <p:spPr>
          <a:xfrm>
            <a:off x="304186" y="156091"/>
            <a:ext cx="68580" cy="44577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899F793-CD75-768F-848B-16F79BAF7931}"/>
              </a:ext>
            </a:extLst>
          </p:cNvPr>
          <p:cNvSpPr txBox="1"/>
          <p:nvPr/>
        </p:nvSpPr>
        <p:spPr>
          <a:xfrm>
            <a:off x="372766" y="817418"/>
            <a:ext cx="7109639" cy="369332"/>
          </a:xfrm>
          <a:prstGeom prst="rect">
            <a:avLst/>
          </a:prstGeom>
          <a:noFill/>
        </p:spPr>
        <p:txBody>
          <a:bodyPr wrap="none" rtlCol="0">
            <a:spAutoFit/>
          </a:bodyPr>
          <a:lstStyle/>
          <a:p>
            <a:r>
              <a:rPr kumimoji="1" lang="ja-JP" altLang="en-US"/>
              <a:t>事業アイデアのイメージ図（添付は任意、手書き写真の貼付も可）</a:t>
            </a:r>
          </a:p>
        </p:txBody>
      </p:sp>
      <p:sp>
        <p:nvSpPr>
          <p:cNvPr id="3" name="スライド番号プレースホルダー 2">
            <a:extLst>
              <a:ext uri="{FF2B5EF4-FFF2-40B4-BE49-F238E27FC236}">
                <a16:creationId xmlns:a16="http://schemas.microsoft.com/office/drawing/2014/main" id="{34DFC360-D723-E3AA-CB44-38DCB5C66C29}"/>
              </a:ext>
            </a:extLst>
          </p:cNvPr>
          <p:cNvSpPr>
            <a:spLocks noGrp="1"/>
          </p:cNvSpPr>
          <p:nvPr>
            <p:ph type="sldNum" sz="quarter" idx="12"/>
          </p:nvPr>
        </p:nvSpPr>
        <p:spPr/>
        <p:txBody>
          <a:bodyPr/>
          <a:lstStyle/>
          <a:p>
            <a:fld id="{C40B5E85-7B9D-0548-98D1-1C321D30CC7E}" type="slidenum">
              <a:rPr kumimoji="1" lang="ja-JP" altLang="en-US" smtClean="0"/>
              <a:t>7</a:t>
            </a:fld>
            <a:endParaRPr kumimoji="1" lang="ja-JP" altLang="en-US"/>
          </a:p>
        </p:txBody>
      </p:sp>
    </p:spTree>
    <p:extLst>
      <p:ext uri="{BB962C8B-B14F-4D97-AF65-F5344CB8AC3E}">
        <p14:creationId xmlns:p14="http://schemas.microsoft.com/office/powerpoint/2010/main" val="1679532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2FB33F3-A2FA-C2BD-F296-3671F2BF59EA}"/>
              </a:ext>
            </a:extLst>
          </p:cNvPr>
          <p:cNvSpPr txBox="1"/>
          <p:nvPr/>
        </p:nvSpPr>
        <p:spPr>
          <a:xfrm>
            <a:off x="4734088" y="3244334"/>
            <a:ext cx="2723823" cy="369332"/>
          </a:xfrm>
          <a:prstGeom prst="rect">
            <a:avLst/>
          </a:prstGeom>
          <a:noFill/>
        </p:spPr>
        <p:txBody>
          <a:bodyPr wrap="none" rtlCol="0">
            <a:spAutoFit/>
          </a:bodyPr>
          <a:lstStyle/>
          <a:p>
            <a:pPr algn="ctr"/>
            <a:r>
              <a:rPr kumimoji="1" lang="ja-JP" altLang="en-US"/>
              <a:t>エントリーシート記入例</a:t>
            </a:r>
            <a:endParaRPr kumimoji="1" lang="en-US" altLang="ja-JP" dirty="0"/>
          </a:p>
        </p:txBody>
      </p:sp>
      <p:sp>
        <p:nvSpPr>
          <p:cNvPr id="3" name="スライド番号プレースホルダー 2">
            <a:extLst>
              <a:ext uri="{FF2B5EF4-FFF2-40B4-BE49-F238E27FC236}">
                <a16:creationId xmlns:a16="http://schemas.microsoft.com/office/drawing/2014/main" id="{97E180B1-7B1E-D1FA-6363-2D7BD4B7729C}"/>
              </a:ext>
            </a:extLst>
          </p:cNvPr>
          <p:cNvSpPr>
            <a:spLocks noGrp="1"/>
          </p:cNvSpPr>
          <p:nvPr>
            <p:ph type="sldNum" sz="quarter" idx="12"/>
          </p:nvPr>
        </p:nvSpPr>
        <p:spPr/>
        <p:txBody>
          <a:bodyPr/>
          <a:lstStyle/>
          <a:p>
            <a:fld id="{C40B5E85-7B9D-0548-98D1-1C321D30CC7E}" type="slidenum">
              <a:rPr kumimoji="1" lang="ja-JP" altLang="en-US" smtClean="0"/>
              <a:t>8</a:t>
            </a:fld>
            <a:endParaRPr kumimoji="1" lang="ja-JP" altLang="en-US"/>
          </a:p>
        </p:txBody>
      </p:sp>
    </p:spTree>
    <p:extLst>
      <p:ext uri="{BB962C8B-B14F-4D97-AF65-F5344CB8AC3E}">
        <p14:creationId xmlns:p14="http://schemas.microsoft.com/office/powerpoint/2010/main" val="820680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F88786C-DCC9-4EC9-FC0F-57E3CB30F7F6}"/>
              </a:ext>
            </a:extLst>
          </p:cNvPr>
          <p:cNvSpPr txBox="1"/>
          <p:nvPr/>
        </p:nvSpPr>
        <p:spPr>
          <a:xfrm>
            <a:off x="372766" y="202049"/>
            <a:ext cx="3190297" cy="369332"/>
          </a:xfrm>
          <a:prstGeom prst="rect">
            <a:avLst/>
          </a:prstGeom>
          <a:noFill/>
        </p:spPr>
        <p:txBody>
          <a:bodyPr wrap="none" rtlCol="0">
            <a:spAutoFit/>
          </a:bodyPr>
          <a:lstStyle/>
          <a:p>
            <a:r>
              <a:rPr kumimoji="1" lang="ja-JP" altLang="en-US" b="1"/>
              <a:t>本エントリーフォーマット</a:t>
            </a:r>
            <a:r>
              <a:rPr kumimoji="1" lang="en-US" altLang="ja-JP" b="1" dirty="0"/>
              <a:t>①</a:t>
            </a:r>
            <a:endParaRPr kumimoji="1" lang="ja-JP" altLang="en-US" b="1"/>
          </a:p>
        </p:txBody>
      </p:sp>
      <p:sp>
        <p:nvSpPr>
          <p:cNvPr id="5" name="正方形/長方形 4">
            <a:extLst>
              <a:ext uri="{FF2B5EF4-FFF2-40B4-BE49-F238E27FC236}">
                <a16:creationId xmlns:a16="http://schemas.microsoft.com/office/drawing/2014/main" id="{BE142627-3360-DC34-096D-3063BCFDCC20}"/>
              </a:ext>
            </a:extLst>
          </p:cNvPr>
          <p:cNvSpPr/>
          <p:nvPr/>
        </p:nvSpPr>
        <p:spPr>
          <a:xfrm>
            <a:off x="304186" y="156091"/>
            <a:ext cx="68580" cy="44577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F432EF64-D993-27DE-CF07-661550198FD7}"/>
              </a:ext>
            </a:extLst>
          </p:cNvPr>
          <p:cNvSpPr txBox="1"/>
          <p:nvPr/>
        </p:nvSpPr>
        <p:spPr>
          <a:xfrm>
            <a:off x="436756" y="817417"/>
            <a:ext cx="3190297" cy="369332"/>
          </a:xfrm>
          <a:prstGeom prst="rect">
            <a:avLst/>
          </a:prstGeom>
          <a:noFill/>
        </p:spPr>
        <p:txBody>
          <a:bodyPr wrap="square" rtlCol="0">
            <a:spAutoFit/>
          </a:bodyPr>
          <a:lstStyle/>
          <a:p>
            <a:r>
              <a:rPr kumimoji="1" lang="ja-JP" altLang="en-US"/>
              <a:t>事業アイデアの名前（仮）：</a:t>
            </a:r>
          </a:p>
        </p:txBody>
      </p:sp>
      <p:sp>
        <p:nvSpPr>
          <p:cNvPr id="3" name="スライド番号プレースホルダー 2">
            <a:extLst>
              <a:ext uri="{FF2B5EF4-FFF2-40B4-BE49-F238E27FC236}">
                <a16:creationId xmlns:a16="http://schemas.microsoft.com/office/drawing/2014/main" id="{79E0DE80-C9E0-B32A-92A5-EB94913CD106}"/>
              </a:ext>
            </a:extLst>
          </p:cNvPr>
          <p:cNvSpPr>
            <a:spLocks noGrp="1"/>
          </p:cNvSpPr>
          <p:nvPr>
            <p:ph type="sldNum" sz="quarter" idx="12"/>
          </p:nvPr>
        </p:nvSpPr>
        <p:spPr/>
        <p:txBody>
          <a:bodyPr/>
          <a:lstStyle/>
          <a:p>
            <a:fld id="{C40B5E85-7B9D-0548-98D1-1C321D30CC7E}" type="slidenum">
              <a:rPr kumimoji="1" lang="ja-JP" altLang="en-US" smtClean="0"/>
              <a:t>9</a:t>
            </a:fld>
            <a:endParaRPr kumimoji="1" lang="ja-JP" altLang="en-US"/>
          </a:p>
        </p:txBody>
      </p:sp>
      <p:sp>
        <p:nvSpPr>
          <p:cNvPr id="6" name="正方形/長方形 5">
            <a:extLst>
              <a:ext uri="{FF2B5EF4-FFF2-40B4-BE49-F238E27FC236}">
                <a16:creationId xmlns:a16="http://schemas.microsoft.com/office/drawing/2014/main" id="{ACFEE9A2-70A0-CA08-B732-52194A81A9D7}"/>
              </a:ext>
            </a:extLst>
          </p:cNvPr>
          <p:cNvSpPr/>
          <p:nvPr/>
        </p:nvSpPr>
        <p:spPr>
          <a:xfrm>
            <a:off x="436756" y="1432786"/>
            <a:ext cx="2086069" cy="805932"/>
          </a:xfrm>
          <a:prstGeom prst="rect">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t>テーマ</a:t>
            </a:r>
            <a:endParaRPr kumimoji="1" lang="ja-JP" altLang="en-US" b="1"/>
          </a:p>
        </p:txBody>
      </p:sp>
      <p:sp>
        <p:nvSpPr>
          <p:cNvPr id="7" name="正方形/長方形 6">
            <a:extLst>
              <a:ext uri="{FF2B5EF4-FFF2-40B4-BE49-F238E27FC236}">
                <a16:creationId xmlns:a16="http://schemas.microsoft.com/office/drawing/2014/main" id="{806452F5-7831-9864-CDB5-E149444038FE}"/>
              </a:ext>
            </a:extLst>
          </p:cNvPr>
          <p:cNvSpPr/>
          <p:nvPr/>
        </p:nvSpPr>
        <p:spPr>
          <a:xfrm>
            <a:off x="2695047" y="1432786"/>
            <a:ext cx="9060197" cy="805932"/>
          </a:xfrm>
          <a:prstGeom prst="rect">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a:solidFill>
                  <a:schemeClr val="tx1"/>
                </a:solidFill>
              </a:rPr>
              <a:t>スマート農業を活用した高付加価値農産物の生産と販売</a:t>
            </a:r>
          </a:p>
        </p:txBody>
      </p:sp>
      <p:sp>
        <p:nvSpPr>
          <p:cNvPr id="15" name="正方形/長方形 14">
            <a:extLst>
              <a:ext uri="{FF2B5EF4-FFF2-40B4-BE49-F238E27FC236}">
                <a16:creationId xmlns:a16="http://schemas.microsoft.com/office/drawing/2014/main" id="{4CD258E5-8F2C-5EF0-74F2-BFD5C2C76E79}"/>
              </a:ext>
            </a:extLst>
          </p:cNvPr>
          <p:cNvSpPr/>
          <p:nvPr/>
        </p:nvSpPr>
        <p:spPr>
          <a:xfrm>
            <a:off x="436756" y="2305379"/>
            <a:ext cx="2086069" cy="1434096"/>
          </a:xfrm>
          <a:prstGeom prst="rect">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t>テーマへの思い</a:t>
            </a:r>
            <a:endParaRPr kumimoji="1" lang="ja-JP" altLang="en-US" b="1"/>
          </a:p>
        </p:txBody>
      </p:sp>
      <p:sp>
        <p:nvSpPr>
          <p:cNvPr id="16" name="正方形/長方形 15">
            <a:extLst>
              <a:ext uri="{FF2B5EF4-FFF2-40B4-BE49-F238E27FC236}">
                <a16:creationId xmlns:a16="http://schemas.microsoft.com/office/drawing/2014/main" id="{C0C00A61-BC49-B691-D1F1-0ABDF567DCB8}"/>
              </a:ext>
            </a:extLst>
          </p:cNvPr>
          <p:cNvSpPr/>
          <p:nvPr/>
        </p:nvSpPr>
        <p:spPr>
          <a:xfrm>
            <a:off x="2695047" y="2305379"/>
            <a:ext cx="9060197" cy="1434096"/>
          </a:xfrm>
          <a:prstGeom prst="rect">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a:solidFill>
                  <a:schemeClr val="tx1"/>
                </a:solidFill>
              </a:rPr>
              <a:t>九州地域は気候条件が農業に適しており、多種多様な農産物が生産されています。しかし、農業従事者の高齢化や後継者不足が深刻化しているため、持続可能な農業の実現が求められています。スマート農業技術を導入することで、効率的かつ高品質な農産物の生産が可能となり、地域の農業振興に貢献できます。</a:t>
            </a:r>
          </a:p>
        </p:txBody>
      </p:sp>
      <p:sp>
        <p:nvSpPr>
          <p:cNvPr id="19" name="正方形/長方形 18">
            <a:extLst>
              <a:ext uri="{FF2B5EF4-FFF2-40B4-BE49-F238E27FC236}">
                <a16:creationId xmlns:a16="http://schemas.microsoft.com/office/drawing/2014/main" id="{17EFBB06-8107-3782-B36B-9AFAB2F293EA}"/>
              </a:ext>
            </a:extLst>
          </p:cNvPr>
          <p:cNvSpPr/>
          <p:nvPr/>
        </p:nvSpPr>
        <p:spPr>
          <a:xfrm>
            <a:off x="436756" y="5316329"/>
            <a:ext cx="2086069" cy="1434095"/>
          </a:xfrm>
          <a:prstGeom prst="rect">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t>個人・チーム特徴</a:t>
            </a:r>
            <a:endParaRPr kumimoji="1" lang="ja-JP" altLang="en-US" b="1"/>
          </a:p>
        </p:txBody>
      </p:sp>
      <p:sp>
        <p:nvSpPr>
          <p:cNvPr id="20" name="正方形/長方形 19">
            <a:extLst>
              <a:ext uri="{FF2B5EF4-FFF2-40B4-BE49-F238E27FC236}">
                <a16:creationId xmlns:a16="http://schemas.microsoft.com/office/drawing/2014/main" id="{890FBC66-4008-7178-DE55-6CFA13B1E34B}"/>
              </a:ext>
            </a:extLst>
          </p:cNvPr>
          <p:cNvSpPr/>
          <p:nvPr/>
        </p:nvSpPr>
        <p:spPr>
          <a:xfrm>
            <a:off x="2695047" y="5316329"/>
            <a:ext cx="9060197" cy="1434095"/>
          </a:xfrm>
          <a:prstGeom prst="rect">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私達は機械専攻に所属しており、メカや</a:t>
            </a:r>
            <a:r>
              <a:rPr lang="en-US" altLang="ja-JP" dirty="0">
                <a:solidFill>
                  <a:schemeClr val="tx1"/>
                </a:solidFill>
              </a:rPr>
              <a:t>IoT</a:t>
            </a:r>
            <a:r>
              <a:rPr lang="ja-JP" altLang="en-US">
                <a:solidFill>
                  <a:schemeClr val="tx1"/>
                </a:solidFill>
              </a:rPr>
              <a:t>に関する知識や技術が豊富です。またリーダーの〇〇は実家で農業を行っており、現場の声を把握することができます。</a:t>
            </a:r>
            <a:endParaRPr kumimoji="1" lang="en-US" altLang="ja-JP" dirty="0">
              <a:solidFill>
                <a:schemeClr val="tx1"/>
              </a:solidFill>
            </a:endParaRPr>
          </a:p>
        </p:txBody>
      </p:sp>
      <p:sp>
        <p:nvSpPr>
          <p:cNvPr id="8" name="正方形/長方形 7">
            <a:extLst>
              <a:ext uri="{FF2B5EF4-FFF2-40B4-BE49-F238E27FC236}">
                <a16:creationId xmlns:a16="http://schemas.microsoft.com/office/drawing/2014/main" id="{CBAC0CC9-D1B2-742C-328A-18106154EBFE}"/>
              </a:ext>
            </a:extLst>
          </p:cNvPr>
          <p:cNvSpPr/>
          <p:nvPr/>
        </p:nvSpPr>
        <p:spPr>
          <a:xfrm>
            <a:off x="436756" y="3810854"/>
            <a:ext cx="2086069" cy="1434095"/>
          </a:xfrm>
          <a:prstGeom prst="rect">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t>事業アイデア概要</a:t>
            </a:r>
          </a:p>
        </p:txBody>
      </p:sp>
      <p:sp>
        <p:nvSpPr>
          <p:cNvPr id="9" name="正方形/長方形 8">
            <a:extLst>
              <a:ext uri="{FF2B5EF4-FFF2-40B4-BE49-F238E27FC236}">
                <a16:creationId xmlns:a16="http://schemas.microsoft.com/office/drawing/2014/main" id="{3A4AC234-3C64-A527-10B3-497176FFE8A9}"/>
              </a:ext>
            </a:extLst>
          </p:cNvPr>
          <p:cNvSpPr/>
          <p:nvPr/>
        </p:nvSpPr>
        <p:spPr>
          <a:xfrm>
            <a:off x="2695047" y="3810854"/>
            <a:ext cx="9060197" cy="1434095"/>
          </a:xfrm>
          <a:prstGeom prst="rect">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dirty="0">
                <a:solidFill>
                  <a:schemeClr val="tx1"/>
                </a:solidFill>
              </a:rPr>
              <a:t>IoT</a:t>
            </a:r>
            <a:r>
              <a:rPr kumimoji="1" lang="ja-JP" altLang="en-US">
                <a:solidFill>
                  <a:schemeClr val="tx1"/>
                </a:solidFill>
              </a:rPr>
              <a:t>や</a:t>
            </a:r>
            <a:r>
              <a:rPr kumimoji="1" lang="en-US" altLang="ja-JP" dirty="0">
                <a:solidFill>
                  <a:schemeClr val="tx1"/>
                </a:solidFill>
              </a:rPr>
              <a:t>AI</a:t>
            </a:r>
            <a:r>
              <a:rPr kumimoji="1" lang="ja-JP" altLang="en-US">
                <a:solidFill>
                  <a:schemeClr val="tx1"/>
                </a:solidFill>
              </a:rPr>
              <a:t>を活用し、効率的で高品質な農産物生産を行い、オンラインプラットフォームで販売する。</a:t>
            </a:r>
          </a:p>
        </p:txBody>
      </p:sp>
      <p:sp>
        <p:nvSpPr>
          <p:cNvPr id="10" name="正方形/長方形 9">
            <a:extLst>
              <a:ext uri="{FF2B5EF4-FFF2-40B4-BE49-F238E27FC236}">
                <a16:creationId xmlns:a16="http://schemas.microsoft.com/office/drawing/2014/main" id="{410BE2D9-CA6E-8D5F-4707-B71BC759B7E1}"/>
              </a:ext>
            </a:extLst>
          </p:cNvPr>
          <p:cNvSpPr/>
          <p:nvPr/>
        </p:nvSpPr>
        <p:spPr>
          <a:xfrm>
            <a:off x="3627053" y="693198"/>
            <a:ext cx="8128191" cy="576124"/>
          </a:xfrm>
          <a:prstGeom prst="rect">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a:solidFill>
                  <a:schemeClr val="tx1"/>
                </a:solidFill>
              </a:rPr>
              <a:t>アグリテック九州</a:t>
            </a:r>
          </a:p>
        </p:txBody>
      </p:sp>
    </p:spTree>
    <p:extLst>
      <p:ext uri="{BB962C8B-B14F-4D97-AF65-F5344CB8AC3E}">
        <p14:creationId xmlns:p14="http://schemas.microsoft.com/office/powerpoint/2010/main" val="4287363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123</TotalTime>
  <Words>1288</Words>
  <Application>Microsoft Macintosh PowerPoint</Application>
  <PresentationFormat>ワイド画面</PresentationFormat>
  <Paragraphs>115</Paragraphs>
  <Slides>10</Slides>
  <Notes>2</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10</vt:i4>
      </vt:variant>
    </vt:vector>
  </HeadingPairs>
  <TitlesOfParts>
    <vt:vector size="14" baseType="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6/10DX修正（記_後藤）</dc:creator>
  <cp:lastModifiedBy>6/10DX修正（記_後藤）</cp:lastModifiedBy>
  <cp:revision>11</cp:revision>
  <dcterms:created xsi:type="dcterms:W3CDTF">2024-06-28T01:00:40Z</dcterms:created>
  <dcterms:modified xsi:type="dcterms:W3CDTF">2024-07-05T03:27:01Z</dcterms:modified>
</cp:coreProperties>
</file>